
<file path=[Content_Types].xml><?xml version="1.0" encoding="utf-8"?>
<Types xmlns="http://schemas.openxmlformats.org/package/2006/content-types">
  <Default Extension="fntdata" ContentType="application/x-fontdata"/>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210 밀레니얼" panose="020B0600000101010101" charset="-127"/>
      <p:regular r:id="rId33"/>
    </p:embeddedFont>
    <p:embeddedFont>
      <p:font typeface="Tlab 돋움 레귤러" panose="020B0600000101010101" charset="-127"/>
      <p:regular r:id="rId34"/>
    </p:embeddedFont>
    <p:embeddedFont>
      <p:font typeface="Tlab 돋움 미디움 Bold" panose="020B0600000101010101" charset="-127"/>
      <p:regular r:id="rId35"/>
    </p:embeddedFont>
    <p:embeddedFont>
      <p:font typeface="BIZ UDGothic" panose="020B0400000000000000" pitchFamily="33" charset="-128"/>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CC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89" autoAdjust="0"/>
  </p:normalViewPr>
  <p:slideViewPr>
    <p:cSldViewPr>
      <p:cViewPr varScale="1">
        <p:scale>
          <a:sx n="50" d="100"/>
          <a:sy n="50" d="100"/>
        </p:scale>
        <p:origin x="97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video" Target="NULL" TargetMode="External"/><Relationship Id="rId7" Type="http://schemas.openxmlformats.org/officeDocument/2006/relationships/image" Target="../media/image24.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slideLayout" Target="../slideLayouts/slideLayout7.xml"/><Relationship Id="rId5" Type="http://schemas.openxmlformats.org/officeDocument/2006/relationships/audio" Target="../media/media2.mp3"/><Relationship Id="rId4" Type="http://schemas.microsoft.com/office/2007/relationships/media" Target="../media/media2.mp3"/></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6.jpeg"/><Relationship Id="rId5" Type="http://schemas.openxmlformats.org/officeDocument/2006/relationships/slideLayout" Target="../slideLayouts/slideLayout7.xml"/><Relationship Id="rId4" Type="http://schemas.openxmlformats.org/officeDocument/2006/relationships/audio" Target="../media/media2.mp3"/></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8.jpeg"/><Relationship Id="rId5" Type="http://schemas.openxmlformats.org/officeDocument/2006/relationships/slideLayout" Target="../slideLayouts/slideLayout7.xml"/><Relationship Id="rId4" Type="http://schemas.openxmlformats.org/officeDocument/2006/relationships/audio" Target="../media/media2.mp3"/></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2.png"/><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image" Target="../media/image31.jpeg"/><Relationship Id="rId5" Type="http://schemas.openxmlformats.org/officeDocument/2006/relationships/slideLayout" Target="../slideLayouts/slideLayout7.xml"/><Relationship Id="rId4" Type="http://schemas.openxmlformats.org/officeDocument/2006/relationships/audio" Target="../media/media2.mp3"/></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2.pn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image" Target="../media/image33.jpeg"/><Relationship Id="rId5" Type="http://schemas.openxmlformats.org/officeDocument/2006/relationships/slideLayout" Target="../slideLayouts/slideLayout7.xml"/><Relationship Id="rId4" Type="http://schemas.openxmlformats.org/officeDocument/2006/relationships/audio" Target="../media/media2.mp3"/></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2.png"/><Relationship Id="rId2" Type="http://schemas.microsoft.com/office/2007/relationships/media" Target="../media/media8.mp4"/><Relationship Id="rId1" Type="http://schemas.openxmlformats.org/officeDocument/2006/relationships/video" Target="NULL" TargetMode="External"/><Relationship Id="rId6" Type="http://schemas.openxmlformats.org/officeDocument/2006/relationships/image" Target="../media/image36.jpeg"/><Relationship Id="rId5" Type="http://schemas.openxmlformats.org/officeDocument/2006/relationships/slideLayout" Target="../slideLayouts/slideLayout7.xml"/><Relationship Id="rId4" Type="http://schemas.openxmlformats.org/officeDocument/2006/relationships/audio" Target="../media/media2.mp3"/></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2.png"/><Relationship Id="rId2" Type="http://schemas.microsoft.com/office/2007/relationships/media" Target="../media/media9.mp4"/><Relationship Id="rId1" Type="http://schemas.openxmlformats.org/officeDocument/2006/relationships/video" Target="NULL" TargetMode="External"/><Relationship Id="rId6" Type="http://schemas.openxmlformats.org/officeDocument/2006/relationships/image" Target="../media/image38.jpeg"/><Relationship Id="rId5" Type="http://schemas.openxmlformats.org/officeDocument/2006/relationships/slideLayout" Target="../slideLayouts/slideLayout7.xml"/><Relationship Id="rId4" Type="http://schemas.openxmlformats.org/officeDocument/2006/relationships/audio" Target="../media/media2.mp3"/></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2.png"/><Relationship Id="rId2" Type="http://schemas.microsoft.com/office/2007/relationships/media" Target="../media/media10.mp4"/><Relationship Id="rId1" Type="http://schemas.openxmlformats.org/officeDocument/2006/relationships/video" Target="NULL" TargetMode="External"/><Relationship Id="rId6" Type="http://schemas.openxmlformats.org/officeDocument/2006/relationships/image" Target="../media/image43.jpeg"/><Relationship Id="rId5" Type="http://schemas.openxmlformats.org/officeDocument/2006/relationships/slideLayout" Target="../slideLayouts/slideLayout7.xml"/><Relationship Id="rId4" Type="http://schemas.openxmlformats.org/officeDocument/2006/relationships/audio" Target="../media/media2.mp3"/></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2.png"/><Relationship Id="rId2" Type="http://schemas.microsoft.com/office/2007/relationships/media" Target="../media/media11.mp4"/><Relationship Id="rId1" Type="http://schemas.openxmlformats.org/officeDocument/2006/relationships/video" Target="NULL" TargetMode="External"/><Relationship Id="rId6" Type="http://schemas.openxmlformats.org/officeDocument/2006/relationships/image" Target="../media/image45.jpeg"/><Relationship Id="rId5" Type="http://schemas.openxmlformats.org/officeDocument/2006/relationships/slideLayout" Target="../slideLayouts/slideLayout7.xml"/><Relationship Id="rId4" Type="http://schemas.openxmlformats.org/officeDocument/2006/relationships/audio" Target="../media/media2.mp3"/></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22.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1.jpeg"/><Relationship Id="rId5" Type="http://schemas.openxmlformats.org/officeDocument/2006/relationships/slideLayout" Target="../slideLayouts/slideLayout7.xml"/><Relationship Id="rId4" Type="http://schemas.openxmlformats.org/officeDocument/2006/relationships/audio" Target="../media/media2.mp3"/></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ja-JP" altLang="en-US" dirty="0"/>
            </a:p>
          </p:txBody>
        </p:sp>
      </p:grpSp>
      <p:grpSp>
        <p:nvGrpSpPr>
          <p:cNvPr id="6" name="Group 6"/>
          <p:cNvGrpSpPr/>
          <p:nvPr/>
        </p:nvGrpSpPr>
        <p:grpSpPr>
          <a:xfrm>
            <a:off x="16049019" y="9686925"/>
            <a:ext cx="2153221" cy="514350"/>
            <a:chOff x="0" y="0"/>
            <a:chExt cx="2870962"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t="-207" b="-207"/>
              </a:stretch>
            </a:blipFill>
          </p:spPr>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grpSp>
        <p:nvGrpSpPr>
          <p:cNvPr id="10" name="Group 10"/>
          <p:cNvGrpSpPr/>
          <p:nvPr/>
        </p:nvGrpSpPr>
        <p:grpSpPr>
          <a:xfrm>
            <a:off x="992237" y="3548360"/>
            <a:ext cx="7088237" cy="1243754"/>
            <a:chOff x="0" y="0"/>
            <a:chExt cx="9450983" cy="1658339"/>
          </a:xfrm>
        </p:grpSpPr>
        <p:sp>
          <p:nvSpPr>
            <p:cNvPr id="11" name="Freeform 11"/>
            <p:cNvSpPr/>
            <p:nvPr/>
          </p:nvSpPr>
          <p:spPr>
            <a:xfrm>
              <a:off x="0" y="0"/>
              <a:ext cx="9450983" cy="1658339"/>
            </a:xfrm>
            <a:custGeom>
              <a:avLst/>
              <a:gdLst/>
              <a:ahLst/>
              <a:cxnLst/>
              <a:rect l="l" t="t" r="r" b="b"/>
              <a:pathLst>
                <a:path w="9450983" h="1658339">
                  <a:moveTo>
                    <a:pt x="0" y="0"/>
                  </a:moveTo>
                  <a:lnTo>
                    <a:pt x="9450983" y="0"/>
                  </a:lnTo>
                  <a:lnTo>
                    <a:pt x="9450983" y="1658339"/>
                  </a:lnTo>
                  <a:lnTo>
                    <a:pt x="0" y="1658339"/>
                  </a:lnTo>
                  <a:close/>
                </a:path>
              </a:pathLst>
            </a:custGeom>
            <a:solidFill>
              <a:srgbClr val="000000">
                <a:alpha val="0"/>
              </a:srgbClr>
            </a:solidFill>
          </p:spPr>
        </p:sp>
        <p:sp>
          <p:nvSpPr>
            <p:cNvPr id="12" name="TextBox 12"/>
            <p:cNvSpPr txBox="1"/>
            <p:nvPr/>
          </p:nvSpPr>
          <p:spPr>
            <a:xfrm>
              <a:off x="0" y="-38100"/>
              <a:ext cx="9450983" cy="1696439"/>
            </a:xfrm>
            <a:prstGeom prst="rect">
              <a:avLst/>
            </a:prstGeom>
          </p:spPr>
          <p:txBody>
            <a:bodyPr lIns="0" tIns="0" rIns="0" bIns="0" rtlCol="0" anchor="t"/>
            <a:lstStyle/>
            <a:p>
              <a:pPr algn="l">
                <a:lnSpc>
                  <a:spcPts val="7311"/>
                </a:lnSpc>
              </a:pPr>
              <a:r>
                <a:rPr lang="en-US" sz="5862" b="1" dirty="0">
                  <a:solidFill>
                    <a:srgbClr val="4899EF"/>
                  </a:solidFill>
                  <a:latin typeface="Tlab 돋움 미디움 Bold"/>
                  <a:ea typeface="Tlab 돋움 미디움 Bold"/>
                  <a:cs typeface="Tlab 돋움 미디움 Bold"/>
                  <a:sym typeface="Tlab 돋움 미디움 Bold"/>
                </a:rPr>
                <a:t>The Movie Index: </a:t>
              </a:r>
            </a:p>
          </p:txBody>
        </p:sp>
      </p:grpSp>
      <p:grpSp>
        <p:nvGrpSpPr>
          <p:cNvPr id="13" name="Group 13"/>
          <p:cNvGrpSpPr/>
          <p:nvPr/>
        </p:nvGrpSpPr>
        <p:grpSpPr>
          <a:xfrm>
            <a:off x="1028700" y="4495006"/>
            <a:ext cx="9639300" cy="1272329"/>
            <a:chOff x="0" y="-38100"/>
            <a:chExt cx="12852400" cy="1696439"/>
          </a:xfrm>
        </p:grpSpPr>
        <p:sp>
          <p:nvSpPr>
            <p:cNvPr id="14" name="Freeform 14"/>
            <p:cNvSpPr/>
            <p:nvPr/>
          </p:nvSpPr>
          <p:spPr>
            <a:xfrm>
              <a:off x="0" y="0"/>
              <a:ext cx="9450983" cy="1658339"/>
            </a:xfrm>
            <a:custGeom>
              <a:avLst/>
              <a:gdLst/>
              <a:ahLst/>
              <a:cxnLst/>
              <a:rect l="l" t="t" r="r" b="b"/>
              <a:pathLst>
                <a:path w="9450983" h="1658339">
                  <a:moveTo>
                    <a:pt x="0" y="0"/>
                  </a:moveTo>
                  <a:lnTo>
                    <a:pt x="9450983" y="0"/>
                  </a:lnTo>
                  <a:lnTo>
                    <a:pt x="9450983" y="1658339"/>
                  </a:lnTo>
                  <a:lnTo>
                    <a:pt x="0" y="1658339"/>
                  </a:lnTo>
                  <a:close/>
                </a:path>
              </a:pathLst>
            </a:custGeom>
            <a:solidFill>
              <a:srgbClr val="000000">
                <a:alpha val="0"/>
              </a:srgbClr>
            </a:solidFill>
          </p:spPr>
        </p:sp>
        <p:sp>
          <p:nvSpPr>
            <p:cNvPr id="15" name="TextBox 15"/>
            <p:cNvSpPr txBox="1"/>
            <p:nvPr/>
          </p:nvSpPr>
          <p:spPr>
            <a:xfrm>
              <a:off x="0" y="-38100"/>
              <a:ext cx="12852400" cy="1696439"/>
            </a:xfrm>
            <a:prstGeom prst="rect">
              <a:avLst/>
            </a:prstGeom>
          </p:spPr>
          <p:txBody>
            <a:bodyPr lIns="0" tIns="0" rIns="0" bIns="0" rtlCol="0" anchor="t"/>
            <a:lstStyle/>
            <a:p>
              <a:pPr algn="l">
                <a:lnSpc>
                  <a:spcPts val="7311"/>
                </a:lnSpc>
              </a:pPr>
              <a:r>
                <a:rPr lang="ja-JP" altLang="en-US" sz="5862"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映画レビューサイトの実装</a:t>
              </a:r>
              <a:endParaRPr lang="en-US" sz="5862"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6" name="Group 16"/>
          <p:cNvGrpSpPr/>
          <p:nvPr/>
        </p:nvGrpSpPr>
        <p:grpSpPr>
          <a:xfrm>
            <a:off x="1028700" y="5529874"/>
            <a:ext cx="9445526" cy="1012202"/>
            <a:chOff x="0" y="-445754"/>
            <a:chExt cx="12594035" cy="1349604"/>
          </a:xfrm>
        </p:grpSpPr>
        <p:sp>
          <p:nvSpPr>
            <p:cNvPr id="17" name="Freeform 17"/>
            <p:cNvSpPr/>
            <p:nvPr/>
          </p:nvSpPr>
          <p:spPr>
            <a:xfrm>
              <a:off x="0" y="0"/>
              <a:ext cx="12594034" cy="903850"/>
            </a:xfrm>
            <a:custGeom>
              <a:avLst/>
              <a:gdLst/>
              <a:ahLst/>
              <a:cxnLst/>
              <a:rect l="l" t="t" r="r" b="b"/>
              <a:pathLst>
                <a:path w="12594034" h="903850">
                  <a:moveTo>
                    <a:pt x="0" y="0"/>
                  </a:moveTo>
                  <a:lnTo>
                    <a:pt x="12594034" y="0"/>
                  </a:lnTo>
                  <a:lnTo>
                    <a:pt x="12594034" y="903850"/>
                  </a:lnTo>
                  <a:lnTo>
                    <a:pt x="0" y="903850"/>
                  </a:lnTo>
                  <a:close/>
                </a:path>
              </a:pathLst>
            </a:custGeom>
            <a:solidFill>
              <a:srgbClr val="000000">
                <a:alpha val="0"/>
              </a:srgbClr>
            </a:solidFill>
          </p:spPr>
        </p:sp>
        <p:sp>
          <p:nvSpPr>
            <p:cNvPr id="18" name="TextBox 18"/>
            <p:cNvSpPr txBox="1"/>
            <p:nvPr/>
          </p:nvSpPr>
          <p:spPr>
            <a:xfrm>
              <a:off x="0" y="-445754"/>
              <a:ext cx="12594035" cy="1008625"/>
            </a:xfrm>
            <a:prstGeom prst="rect">
              <a:avLst/>
            </a:prstGeom>
          </p:spPr>
          <p:txBody>
            <a:bodyPr lIns="0" tIns="0" rIns="0" bIns="0" rtlCol="0" anchor="t"/>
            <a:lstStyle/>
            <a:p>
              <a:pPr algn="l">
                <a:lnSpc>
                  <a:spcPts val="4213"/>
                </a:lnSpc>
              </a:pPr>
              <a:r>
                <a:rPr lang="ja-JP" altLang="en-US" sz="2586"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映画レビューサイト、</a:t>
              </a:r>
              <a:r>
                <a:rPr lang="en-US" altLang="ja-JP" sz="2586"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The Movie Index</a:t>
              </a:r>
              <a:r>
                <a:rPr lang="ja-JP" altLang="en-US" sz="2586"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の紹介</a:t>
              </a:r>
              <a:endParaRPr lang="en-US" sz="2586"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8485"/>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6" name="Group 6"/>
          <p:cNvGrpSpPr/>
          <p:nvPr/>
        </p:nvGrpSpPr>
        <p:grpSpPr>
          <a:xfrm>
            <a:off x="8058688" y="1489407"/>
            <a:ext cx="7105112" cy="1011476"/>
            <a:chOff x="0" y="-28575"/>
            <a:chExt cx="9473483" cy="1348636"/>
          </a:xfrm>
        </p:grpSpPr>
        <p:sp>
          <p:nvSpPr>
            <p:cNvPr id="7" name="Freeform 7"/>
            <p:cNvSpPr/>
            <p:nvPr/>
          </p:nvSpPr>
          <p:spPr>
            <a:xfrm>
              <a:off x="0" y="0"/>
              <a:ext cx="7978180" cy="1320061"/>
            </a:xfrm>
            <a:custGeom>
              <a:avLst/>
              <a:gdLst/>
              <a:ahLst/>
              <a:cxnLst/>
              <a:rect l="l" t="t" r="r" b="b"/>
              <a:pathLst>
                <a:path w="7978180" h="1320061">
                  <a:moveTo>
                    <a:pt x="0" y="0"/>
                  </a:moveTo>
                  <a:lnTo>
                    <a:pt x="7978180" y="0"/>
                  </a:lnTo>
                  <a:lnTo>
                    <a:pt x="7978180" y="1320061"/>
                  </a:lnTo>
                  <a:lnTo>
                    <a:pt x="0" y="1320061"/>
                  </a:lnTo>
                  <a:close/>
                </a:path>
              </a:pathLst>
            </a:custGeom>
            <a:solidFill>
              <a:srgbClr val="000000">
                <a:alpha val="0"/>
              </a:srgbClr>
            </a:solidFill>
          </p:spPr>
        </p:sp>
        <p:sp>
          <p:nvSpPr>
            <p:cNvPr id="8" name="TextBox 8"/>
            <p:cNvSpPr txBox="1"/>
            <p:nvPr/>
          </p:nvSpPr>
          <p:spPr>
            <a:xfrm>
              <a:off x="0" y="-28575"/>
              <a:ext cx="9473483" cy="1348636"/>
            </a:xfrm>
            <a:prstGeom prst="rect">
              <a:avLst/>
            </a:prstGeom>
          </p:spPr>
          <p:txBody>
            <a:bodyPr lIns="0" tIns="0" rIns="0" bIns="0" rtlCol="0" anchor="t"/>
            <a:lstStyle/>
            <a:p>
              <a:pPr algn="l">
                <a:lnSpc>
                  <a:spcPts val="6894"/>
                </a:lnSpc>
              </a:pPr>
              <a:r>
                <a:rPr lang="ja-JP" altLang="en-US" sz="5499" b="1" dirty="0">
                  <a:solidFill>
                    <a:srgbClr val="E3CCBD"/>
                  </a:solidFill>
                  <a:latin typeface="BIZ UDGothic" panose="020B0400000000000000" pitchFamily="33" charset="-128"/>
                  <a:ea typeface="BIZ UDGothic" panose="020B0400000000000000" pitchFamily="33" charset="-128"/>
                  <a:cs typeface="210 밀레니얼"/>
                  <a:sym typeface="210 밀레니얼"/>
                </a:rPr>
                <a:t>映画ジャンル別検索</a:t>
              </a:r>
              <a:endParaRPr lang="en-US" sz="5499" b="1" dirty="0">
                <a:solidFill>
                  <a:srgbClr val="E3CCBD"/>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9" name="Group 9"/>
          <p:cNvGrpSpPr/>
          <p:nvPr/>
        </p:nvGrpSpPr>
        <p:grpSpPr>
          <a:xfrm>
            <a:off x="0" y="-8486"/>
            <a:ext cx="7446738" cy="10409785"/>
            <a:chOff x="0" y="0"/>
            <a:chExt cx="8321832" cy="11495863"/>
          </a:xfrm>
        </p:grpSpPr>
        <p:sp>
          <p:nvSpPr>
            <p:cNvPr id="10" name="Freeform 10"/>
            <p:cNvSpPr/>
            <p:nvPr/>
          </p:nvSpPr>
          <p:spPr>
            <a:xfrm>
              <a:off x="0" y="0"/>
              <a:ext cx="8321802" cy="11495800"/>
            </a:xfrm>
            <a:custGeom>
              <a:avLst/>
              <a:gdLst/>
              <a:ahLst/>
              <a:cxnLst/>
              <a:rect l="l" t="t" r="r" b="b"/>
              <a:pathLst>
                <a:path w="8321802" h="11495800">
                  <a:moveTo>
                    <a:pt x="0" y="0"/>
                  </a:moveTo>
                  <a:lnTo>
                    <a:pt x="8321802" y="0"/>
                  </a:lnTo>
                  <a:lnTo>
                    <a:pt x="8321802" y="11495800"/>
                  </a:lnTo>
                  <a:lnTo>
                    <a:pt x="0" y="11495800"/>
                  </a:lnTo>
                  <a:lnTo>
                    <a:pt x="0" y="0"/>
                  </a:lnTo>
                  <a:close/>
                </a:path>
              </a:pathLst>
            </a:custGeom>
            <a:blipFill>
              <a:blip r:embed="rId2"/>
              <a:stretch>
                <a:fillRect t="-10228" b="-10228"/>
              </a:stretch>
            </a:blipFill>
          </p:spPr>
        </p:sp>
      </p:grpSp>
      <p:grpSp>
        <p:nvGrpSpPr>
          <p:cNvPr id="11" name="Group 11"/>
          <p:cNvGrpSpPr/>
          <p:nvPr/>
        </p:nvGrpSpPr>
        <p:grpSpPr>
          <a:xfrm>
            <a:off x="8058764" y="2387536"/>
            <a:ext cx="2991742" cy="560959"/>
            <a:chOff x="0" y="0"/>
            <a:chExt cx="3988989" cy="747945"/>
          </a:xfrm>
        </p:grpSpPr>
        <p:sp>
          <p:nvSpPr>
            <p:cNvPr id="12" name="Freeform 12"/>
            <p:cNvSpPr/>
            <p:nvPr/>
          </p:nvSpPr>
          <p:spPr>
            <a:xfrm>
              <a:off x="0" y="0"/>
              <a:ext cx="3988989" cy="747945"/>
            </a:xfrm>
            <a:custGeom>
              <a:avLst/>
              <a:gdLst/>
              <a:ahLst/>
              <a:cxnLst/>
              <a:rect l="l" t="t" r="r" b="b"/>
              <a:pathLst>
                <a:path w="3988989" h="747945">
                  <a:moveTo>
                    <a:pt x="0" y="0"/>
                  </a:moveTo>
                  <a:lnTo>
                    <a:pt x="3988989" y="0"/>
                  </a:lnTo>
                  <a:lnTo>
                    <a:pt x="3988989" y="747945"/>
                  </a:lnTo>
                  <a:lnTo>
                    <a:pt x="0" y="747945"/>
                  </a:lnTo>
                  <a:close/>
                </a:path>
              </a:pathLst>
            </a:custGeom>
            <a:solidFill>
              <a:srgbClr val="000000">
                <a:alpha val="0"/>
              </a:srgbClr>
            </a:solidFill>
          </p:spPr>
        </p:sp>
        <p:sp>
          <p:nvSpPr>
            <p:cNvPr id="13" name="TextBox 13"/>
            <p:cNvSpPr txBox="1"/>
            <p:nvPr/>
          </p:nvSpPr>
          <p:spPr>
            <a:xfrm>
              <a:off x="0" y="19050"/>
              <a:ext cx="3988989" cy="728895"/>
            </a:xfrm>
            <a:prstGeom prst="rect">
              <a:avLst/>
            </a:prstGeom>
          </p:spPr>
          <p:txBody>
            <a:bodyPr lIns="0" tIns="0" rIns="0" bIns="0" rtlCol="0" anchor="t"/>
            <a:lstStyle/>
            <a:p>
              <a:pPr algn="l">
                <a:lnSpc>
                  <a:spcPts val="3063"/>
                </a:lnSpc>
              </a:pPr>
              <a:endParaRPr/>
            </a:p>
          </p:txBody>
        </p:sp>
      </p:grpSp>
      <p:grpSp>
        <p:nvGrpSpPr>
          <p:cNvPr id="14" name="Group 14"/>
          <p:cNvGrpSpPr/>
          <p:nvPr/>
        </p:nvGrpSpPr>
        <p:grpSpPr>
          <a:xfrm>
            <a:off x="8058764" y="2948495"/>
            <a:ext cx="9419141" cy="3524171"/>
            <a:chOff x="0" y="0"/>
            <a:chExt cx="12558854" cy="4698894"/>
          </a:xfrm>
        </p:grpSpPr>
        <p:sp>
          <p:nvSpPr>
            <p:cNvPr id="15" name="Freeform 15"/>
            <p:cNvSpPr/>
            <p:nvPr/>
          </p:nvSpPr>
          <p:spPr>
            <a:xfrm>
              <a:off x="0" y="0"/>
              <a:ext cx="12558854" cy="4698894"/>
            </a:xfrm>
            <a:custGeom>
              <a:avLst/>
              <a:gdLst/>
              <a:ahLst/>
              <a:cxnLst/>
              <a:rect l="l" t="t" r="r" b="b"/>
              <a:pathLst>
                <a:path w="12558854" h="4698894">
                  <a:moveTo>
                    <a:pt x="0" y="0"/>
                  </a:moveTo>
                  <a:lnTo>
                    <a:pt x="12558854" y="0"/>
                  </a:lnTo>
                  <a:lnTo>
                    <a:pt x="12558854" y="4698894"/>
                  </a:lnTo>
                  <a:lnTo>
                    <a:pt x="0" y="4698894"/>
                  </a:lnTo>
                  <a:close/>
                </a:path>
              </a:pathLst>
            </a:custGeom>
            <a:solidFill>
              <a:srgbClr val="000000">
                <a:alpha val="0"/>
              </a:srgbClr>
            </a:solidFill>
          </p:spPr>
        </p:sp>
        <p:sp>
          <p:nvSpPr>
            <p:cNvPr id="16" name="TextBox 16"/>
            <p:cNvSpPr txBox="1"/>
            <p:nvPr/>
          </p:nvSpPr>
          <p:spPr>
            <a:xfrm>
              <a:off x="0" y="-19050"/>
              <a:ext cx="12558854" cy="4717944"/>
            </a:xfrm>
            <a:prstGeom prst="rect">
              <a:avLst/>
            </a:prstGeom>
          </p:spPr>
          <p:txBody>
            <a:bodyPr lIns="0" tIns="0" rIns="0" bIns="0" rtlCol="0" anchor="t"/>
            <a:lstStyle/>
            <a:p>
              <a:pPr marL="361950" lvl="1" indent="-180975" algn="l">
                <a:lnSpc>
                  <a:spcPts val="3825"/>
                </a:lnSpc>
                <a:buFont typeface="Arial"/>
                <a:buChar char="•"/>
              </a:pP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TMDB API</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映画情報の映画カテゴリー値とジャンル別</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ID</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値を持ってきて映画ジャンル別に検索可能</a:t>
              </a:r>
            </a:p>
            <a:p>
              <a:pPr marL="361950" lvl="1" indent="-180975" algn="l">
                <a:lnSpc>
                  <a:spcPts val="3825"/>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ジャンルによって該当ページもジャンルタイトルに変更し、ユーザーが分かりやすいように実現</a:t>
              </a:r>
            </a:p>
            <a:p>
              <a:pPr marL="361950" lvl="1" indent="-180975" algn="l">
                <a:lnSpc>
                  <a:spcPts val="3825"/>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ページング実装</a:t>
              </a:r>
            </a:p>
            <a:p>
              <a:pPr marL="361950" lvl="1" indent="-180975" algn="l">
                <a:lnSpc>
                  <a:spcPts val="3825"/>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映画カードをクリックすると、該当映画の詳細情報に移動</a:t>
              </a:r>
            </a:p>
            <a:p>
              <a:pPr marL="361950" lvl="1" indent="-180975" algn="l">
                <a:lnSpc>
                  <a:spcPts val="3825"/>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映画公開日順、評価順検索可能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sp>
        <p:nvSpPr>
          <p:cNvPr id="18" name="TextBox 17">
            <a:extLst>
              <a:ext uri="{FF2B5EF4-FFF2-40B4-BE49-F238E27FC236}">
                <a16:creationId xmlns:a16="http://schemas.microsoft.com/office/drawing/2014/main" id="{3A8C3384-ED1A-E232-33A7-EE4FF84CE0C7}"/>
              </a:ext>
            </a:extLst>
          </p:cNvPr>
          <p:cNvSpPr txBox="1"/>
          <p:nvPr/>
        </p:nvSpPr>
        <p:spPr>
          <a:xfrm>
            <a:off x="9522519" y="9464657"/>
            <a:ext cx="9387840" cy="558358"/>
          </a:xfrm>
          <a:prstGeom prst="rect">
            <a:avLst/>
          </a:prstGeom>
          <a:noFill/>
        </p:spPr>
        <p:txBody>
          <a:bodyPr wrap="square">
            <a:spAutoFit/>
          </a:bodyPr>
          <a:lstStyle/>
          <a:p>
            <a:pPr marL="323850" lvl="1" algn="l">
              <a:lnSpc>
                <a:spcPts val="4500"/>
              </a:lnSpc>
            </a:pPr>
            <a:r>
              <a:rPr lang="en-US" altLang="ja-JP"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TMDB API: </a:t>
            </a:r>
            <a:r>
              <a:rPr lang="ja-JP" altLang="en-US" sz="18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映画公開日、評価、ジャンル、上映時間、あらすじ情報が確認可能</a:t>
            </a:r>
            <a:endParaRPr lang="en-US" altLang="ja-JP" sz="18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8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4" name="Group 4"/>
          <p:cNvGrpSpPr/>
          <p:nvPr/>
        </p:nvGrpSpPr>
        <p:grpSpPr>
          <a:xfrm>
            <a:off x="0" y="8582310"/>
            <a:ext cx="18288000" cy="1696205"/>
            <a:chOff x="0" y="0"/>
            <a:chExt cx="24384000" cy="2261606"/>
          </a:xfrm>
        </p:grpSpPr>
        <p:sp>
          <p:nvSpPr>
            <p:cNvPr id="5" name="Freeform 5"/>
            <p:cNvSpPr/>
            <p:nvPr/>
          </p:nvSpPr>
          <p:spPr>
            <a:xfrm>
              <a:off x="0" y="0"/>
              <a:ext cx="24384000" cy="2261606"/>
            </a:xfrm>
            <a:custGeom>
              <a:avLst/>
              <a:gdLst/>
              <a:ahLst/>
              <a:cxnLst/>
              <a:rect l="l" t="t" r="r" b="b"/>
              <a:pathLst>
                <a:path w="24384000" h="2261606">
                  <a:moveTo>
                    <a:pt x="0" y="0"/>
                  </a:moveTo>
                  <a:lnTo>
                    <a:pt x="24384000" y="0"/>
                  </a:lnTo>
                  <a:lnTo>
                    <a:pt x="24384000" y="2261606"/>
                  </a:lnTo>
                  <a:lnTo>
                    <a:pt x="0" y="2261606"/>
                  </a:lnTo>
                  <a:close/>
                </a:path>
              </a:pathLst>
            </a:custGeom>
            <a:solidFill>
              <a:srgbClr val="FFFFFF"/>
            </a:solidFill>
          </p:spPr>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t="8058" b="8058"/>
          <a:stretch>
            <a:fillRect/>
          </a:stretch>
        </p:blipFill>
        <p:spPr>
          <a:xfrm>
            <a:off x="0" y="-343484"/>
            <a:ext cx="18288000" cy="8229600"/>
          </a:xfrm>
          <a:prstGeom prst="rect">
            <a:avLst/>
          </a:prstGeom>
        </p:spPr>
      </p:pic>
      <p:pic>
        <p:nvPicPr>
          <p:cNvPr id="7" name="Picture 7">
            <a:hlinkClick r:id="" action="ppaction://media"/>
          </p:cNvPr>
          <p:cNvPicPr>
            <a:picLocks noChangeAspect="1"/>
          </p:cNvPicPr>
          <p:nvPr>
            <a:videoFile r:link="rId3"/>
            <p:extLst>
              <p:ext uri="{DAA4B4D4-6D71-4841-9C94-3DE7FCFB9230}">
                <p14:media xmlns:p14="http://schemas.microsoft.com/office/powerpoint/2010/main" r:embed="rId1">
                  <p14:trim st="4730" end="2640"/>
                </p14:media>
              </p:ext>
            </p:extLst>
          </p:nvPr>
        </p:nvPicPr>
        <p:blipFill>
          <a:blip r:embed="rId7"/>
          <a:srcRect l="370" t="8058" r="370"/>
          <a:stretch>
            <a:fillRect/>
          </a:stretch>
        </p:blipFill>
        <p:spPr>
          <a:xfrm>
            <a:off x="0" y="-343484"/>
            <a:ext cx="18288000" cy="9087434"/>
          </a:xfrm>
          <a:prstGeom prst="rect">
            <a:avLst/>
          </a:prstGeom>
        </p:spPr>
      </p:pic>
      <p:pic>
        <p:nvPicPr>
          <p:cNvPr id="8" name="optimistic-life-149263">
            <a:hlinkClick r:id="" action="ppaction://media"/>
            <a:extLst>
              <a:ext uri="{FF2B5EF4-FFF2-40B4-BE49-F238E27FC236}">
                <a16:creationId xmlns:a16="http://schemas.microsoft.com/office/drawing/2014/main" id="{5AC2CA47-FF79-63CE-0918-C58AAB67BBFF}"/>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6154400" y="6674146"/>
            <a:ext cx="1554163" cy="1554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115" fill="hold"/>
                                        <p:tgtEl>
                                          <p:spTgt spid="7"/>
                                        </p:tgtEl>
                                      </p:cBhvr>
                                    </p:cmd>
                                  </p:childTnLst>
                                </p:cTn>
                              </p:par>
                            </p:childTnLst>
                          </p:cTn>
                        </p:par>
                        <p:par>
                          <p:cTn id="7" fill="hold">
                            <p:stCondLst>
                              <p:cond delay="35115"/>
                            </p:stCondLst>
                            <p:childTnLst>
                              <p:par>
                                <p:cTn id="8" presetID="1" presetClass="mediacall" presetSubtype="0" fill="hold" nodeType="afterEffect">
                                  <p:stCondLst>
                                    <p:cond delay="0"/>
                                  </p:stCondLst>
                                  <p:childTnLst>
                                    <p:cmd type="call" cmd="playFrom(0.0)">
                                      <p:cBhvr>
                                        <p:cTn id="9" dur="12110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6"/>
                </p:tgtEl>
              </p:cMediaNode>
            </p:video>
            <p:video>
              <p:cMediaNode vol="10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audio>
              <p:cMediaNode vol="80000" showWhenStopped="0">
                <p:cTn id="17"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218241"/>
            <a:ext cx="18288000" cy="10505241"/>
            <a:chOff x="0" y="0"/>
            <a:chExt cx="24384000" cy="14006988"/>
          </a:xfrm>
        </p:grpSpPr>
        <p:sp>
          <p:nvSpPr>
            <p:cNvPr id="5" name="Freeform 5"/>
            <p:cNvSpPr/>
            <p:nvPr/>
          </p:nvSpPr>
          <p:spPr>
            <a:xfrm>
              <a:off x="0" y="0"/>
              <a:ext cx="24384000" cy="14006988"/>
            </a:xfrm>
            <a:custGeom>
              <a:avLst/>
              <a:gdLst/>
              <a:ahLst/>
              <a:cxnLst/>
              <a:rect l="l" t="t" r="r" b="b"/>
              <a:pathLst>
                <a:path w="24384000" h="14006988">
                  <a:moveTo>
                    <a:pt x="0" y="0"/>
                  </a:moveTo>
                  <a:lnTo>
                    <a:pt x="24384000" y="0"/>
                  </a:lnTo>
                  <a:lnTo>
                    <a:pt x="24384000" y="14006988"/>
                  </a:lnTo>
                  <a:lnTo>
                    <a:pt x="0" y="14006988"/>
                  </a:lnTo>
                  <a:close/>
                </a:path>
              </a:pathLst>
            </a:custGeom>
            <a:solidFill>
              <a:srgbClr val="534848"/>
            </a:solidFill>
          </p:spPr>
        </p:sp>
      </p:grpSp>
      <p:grpSp>
        <p:nvGrpSpPr>
          <p:cNvPr id="6" name="Group 6"/>
          <p:cNvGrpSpPr/>
          <p:nvPr/>
        </p:nvGrpSpPr>
        <p:grpSpPr>
          <a:xfrm>
            <a:off x="921395" y="695324"/>
            <a:ext cx="5983635" cy="990045"/>
            <a:chOff x="0" y="0"/>
            <a:chExt cx="7978180" cy="1320061"/>
          </a:xfrm>
        </p:grpSpPr>
        <p:sp>
          <p:nvSpPr>
            <p:cNvPr id="7" name="Freeform 7"/>
            <p:cNvSpPr/>
            <p:nvPr/>
          </p:nvSpPr>
          <p:spPr>
            <a:xfrm>
              <a:off x="0" y="0"/>
              <a:ext cx="7978180" cy="1320061"/>
            </a:xfrm>
            <a:custGeom>
              <a:avLst/>
              <a:gdLst/>
              <a:ahLst/>
              <a:cxnLst/>
              <a:rect l="l" t="t" r="r" b="b"/>
              <a:pathLst>
                <a:path w="7978180" h="1320061">
                  <a:moveTo>
                    <a:pt x="0" y="0"/>
                  </a:moveTo>
                  <a:lnTo>
                    <a:pt x="7978180" y="0"/>
                  </a:lnTo>
                  <a:lnTo>
                    <a:pt x="7978180" y="1320061"/>
                  </a:lnTo>
                  <a:lnTo>
                    <a:pt x="0" y="1320061"/>
                  </a:lnTo>
                  <a:close/>
                </a:path>
              </a:pathLst>
            </a:custGeom>
            <a:solidFill>
              <a:srgbClr val="000000">
                <a:alpha val="0"/>
              </a:srgbClr>
            </a:solidFill>
          </p:spPr>
        </p:sp>
        <p:sp>
          <p:nvSpPr>
            <p:cNvPr id="8" name="TextBox 8"/>
            <p:cNvSpPr txBox="1"/>
            <p:nvPr/>
          </p:nvSpPr>
          <p:spPr>
            <a:xfrm>
              <a:off x="0" y="-28575"/>
              <a:ext cx="7978180" cy="1348636"/>
            </a:xfrm>
            <a:prstGeom prst="rect">
              <a:avLst/>
            </a:prstGeom>
          </p:spPr>
          <p:txBody>
            <a:bodyPr lIns="0" tIns="0" rIns="0" bIns="0" rtlCol="0" anchor="t"/>
            <a:lstStyle/>
            <a:p>
              <a:pPr algn="l">
                <a:lnSpc>
                  <a:spcPts val="6894"/>
                </a:lnSpc>
              </a:pPr>
              <a:r>
                <a:rPr lang="ja-JP" altLang="en-US" sz="5499" b="1" dirty="0">
                  <a:solidFill>
                    <a:srgbClr val="E3CCBD"/>
                  </a:solidFill>
                  <a:latin typeface="BIZ UDGothic" panose="020B0400000000000000" pitchFamily="33" charset="-128"/>
                  <a:ea typeface="BIZ UDGothic" panose="020B0400000000000000" pitchFamily="33" charset="-128"/>
                  <a:cs typeface="210 밀레니얼"/>
                  <a:sym typeface="210 밀레니얼"/>
                </a:rPr>
                <a:t>ログイン</a:t>
              </a:r>
              <a:endParaRPr lang="en-US" altLang="ja-JP" sz="5499" b="1" dirty="0">
                <a:solidFill>
                  <a:srgbClr val="E3CCBD"/>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9" name="Group 9"/>
          <p:cNvGrpSpPr/>
          <p:nvPr/>
        </p:nvGrpSpPr>
        <p:grpSpPr>
          <a:xfrm>
            <a:off x="921395" y="2400396"/>
            <a:ext cx="6241374" cy="5788755"/>
            <a:chOff x="0" y="0"/>
            <a:chExt cx="8321832" cy="7718340"/>
          </a:xfrm>
        </p:grpSpPr>
        <p:sp>
          <p:nvSpPr>
            <p:cNvPr id="10" name="Freeform 10"/>
            <p:cNvSpPr/>
            <p:nvPr/>
          </p:nvSpPr>
          <p:spPr>
            <a:xfrm>
              <a:off x="0" y="0"/>
              <a:ext cx="8321802" cy="7718298"/>
            </a:xfrm>
            <a:custGeom>
              <a:avLst/>
              <a:gdLst/>
              <a:ahLst/>
              <a:cxnLst/>
              <a:rect l="l" t="t" r="r" b="b"/>
              <a:pathLst>
                <a:path w="8321802" h="7718298">
                  <a:moveTo>
                    <a:pt x="0" y="0"/>
                  </a:moveTo>
                  <a:lnTo>
                    <a:pt x="8321802" y="0"/>
                  </a:lnTo>
                  <a:lnTo>
                    <a:pt x="8321802" y="7718298"/>
                  </a:lnTo>
                  <a:lnTo>
                    <a:pt x="0" y="7718298"/>
                  </a:lnTo>
                  <a:lnTo>
                    <a:pt x="0" y="0"/>
                  </a:lnTo>
                  <a:close/>
                </a:path>
              </a:pathLst>
            </a:custGeom>
            <a:blipFill>
              <a:blip r:embed="rId2"/>
              <a:stretch>
                <a:fillRect l="-5648" r="-5649"/>
              </a:stretch>
            </a:blipFill>
          </p:spPr>
        </p:sp>
      </p:grpSp>
      <p:grpSp>
        <p:nvGrpSpPr>
          <p:cNvPr id="11" name="Group 11"/>
          <p:cNvGrpSpPr/>
          <p:nvPr/>
        </p:nvGrpSpPr>
        <p:grpSpPr>
          <a:xfrm>
            <a:off x="8084142" y="2052693"/>
            <a:ext cx="2991742" cy="710724"/>
            <a:chOff x="0" y="0"/>
            <a:chExt cx="3988989" cy="947632"/>
          </a:xfrm>
        </p:grpSpPr>
        <p:sp>
          <p:nvSpPr>
            <p:cNvPr id="12" name="Freeform 12"/>
            <p:cNvSpPr/>
            <p:nvPr/>
          </p:nvSpPr>
          <p:spPr>
            <a:xfrm>
              <a:off x="0" y="0"/>
              <a:ext cx="3988989" cy="947632"/>
            </a:xfrm>
            <a:custGeom>
              <a:avLst/>
              <a:gdLst/>
              <a:ahLst/>
              <a:cxnLst/>
              <a:rect l="l" t="t" r="r" b="b"/>
              <a:pathLst>
                <a:path w="3988989" h="947632">
                  <a:moveTo>
                    <a:pt x="0" y="0"/>
                  </a:moveTo>
                  <a:lnTo>
                    <a:pt x="3988989" y="0"/>
                  </a:lnTo>
                  <a:lnTo>
                    <a:pt x="3988989" y="947632"/>
                  </a:lnTo>
                  <a:lnTo>
                    <a:pt x="0" y="947632"/>
                  </a:lnTo>
                  <a:close/>
                </a:path>
              </a:pathLst>
            </a:custGeom>
            <a:solidFill>
              <a:srgbClr val="000000">
                <a:alpha val="0"/>
              </a:srgbClr>
            </a:solidFill>
          </p:spPr>
        </p:sp>
        <p:sp>
          <p:nvSpPr>
            <p:cNvPr id="13" name="TextBox 13"/>
            <p:cNvSpPr txBox="1"/>
            <p:nvPr/>
          </p:nvSpPr>
          <p:spPr>
            <a:xfrm>
              <a:off x="0" y="38100"/>
              <a:ext cx="3988989" cy="909532"/>
            </a:xfrm>
            <a:prstGeom prst="rect">
              <a:avLst/>
            </a:prstGeom>
          </p:spPr>
          <p:txBody>
            <a:bodyPr lIns="0" tIns="0" rIns="0" bIns="0" rtlCol="0" anchor="t"/>
            <a:lstStyle/>
            <a:p>
              <a:pPr algn="l">
                <a:lnSpc>
                  <a:spcPts val="6894"/>
                </a:lnSpc>
              </a:pPr>
              <a:r>
                <a:rPr lang="ja-JP" altLang="en-US" sz="3600" b="1" dirty="0">
                  <a:solidFill>
                    <a:srgbClr val="E3CCBD"/>
                  </a:solidFill>
                  <a:latin typeface="BIZ UDGothic" panose="020B0400000000000000" pitchFamily="33" charset="-128"/>
                  <a:ea typeface="BIZ UDGothic" panose="020B0400000000000000" pitchFamily="33" charset="-128"/>
                  <a:cs typeface="210 밀레니얼"/>
                  <a:sym typeface="210 밀레니얼"/>
                </a:rPr>
                <a:t>ログイン</a:t>
              </a:r>
              <a:endParaRPr lang="en-US" altLang="ja-JP" sz="3600" b="1" dirty="0">
                <a:solidFill>
                  <a:srgbClr val="E3CCBD"/>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14" name="Group 14"/>
          <p:cNvGrpSpPr/>
          <p:nvPr/>
        </p:nvGrpSpPr>
        <p:grpSpPr>
          <a:xfrm>
            <a:off x="8051507" y="3123721"/>
            <a:ext cx="10065627" cy="1095216"/>
            <a:chOff x="0" y="0"/>
            <a:chExt cx="13420836" cy="1460288"/>
          </a:xfrm>
        </p:grpSpPr>
        <p:sp>
          <p:nvSpPr>
            <p:cNvPr id="15" name="Freeform 15"/>
            <p:cNvSpPr/>
            <p:nvPr/>
          </p:nvSpPr>
          <p:spPr>
            <a:xfrm>
              <a:off x="0" y="0"/>
              <a:ext cx="13420837" cy="1460288"/>
            </a:xfrm>
            <a:custGeom>
              <a:avLst/>
              <a:gdLst/>
              <a:ahLst/>
              <a:cxnLst/>
              <a:rect l="l" t="t" r="r" b="b"/>
              <a:pathLst>
                <a:path w="13420837" h="1460288">
                  <a:moveTo>
                    <a:pt x="0" y="0"/>
                  </a:moveTo>
                  <a:lnTo>
                    <a:pt x="13420837" y="0"/>
                  </a:lnTo>
                  <a:lnTo>
                    <a:pt x="13420837" y="1460288"/>
                  </a:lnTo>
                  <a:lnTo>
                    <a:pt x="0" y="1460288"/>
                  </a:lnTo>
                  <a:close/>
                </a:path>
              </a:pathLst>
            </a:custGeom>
            <a:solidFill>
              <a:srgbClr val="000000">
                <a:alpha val="0"/>
              </a:srgbClr>
            </a:solidFill>
          </p:spPr>
        </p:sp>
        <p:sp>
          <p:nvSpPr>
            <p:cNvPr id="16" name="TextBox 16"/>
            <p:cNvSpPr txBox="1"/>
            <p:nvPr/>
          </p:nvSpPr>
          <p:spPr>
            <a:xfrm>
              <a:off x="0" y="-19050"/>
              <a:ext cx="13420836" cy="1479338"/>
            </a:xfrm>
            <a:prstGeom prst="rect">
              <a:avLst/>
            </a:prstGeom>
          </p:spPr>
          <p:txBody>
            <a:bodyPr lIns="0" tIns="0" rIns="0" bIns="0" rtlCol="0" anchor="t"/>
            <a:lstStyle/>
            <a:p>
              <a:pPr marL="361950" lvl="1" indent="-180975" algn="l">
                <a:lnSpc>
                  <a:spcPts val="3826"/>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白と黒を使用して直観的なデザインを提供</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7" name="Group 17"/>
          <p:cNvGrpSpPr/>
          <p:nvPr/>
        </p:nvGrpSpPr>
        <p:grpSpPr>
          <a:xfrm>
            <a:off x="8051507" y="3741616"/>
            <a:ext cx="7901434" cy="609441"/>
            <a:chOff x="0" y="0"/>
            <a:chExt cx="10535245" cy="812588"/>
          </a:xfrm>
        </p:grpSpPr>
        <p:sp>
          <p:nvSpPr>
            <p:cNvPr id="18" name="Freeform 18"/>
            <p:cNvSpPr/>
            <p:nvPr/>
          </p:nvSpPr>
          <p:spPr>
            <a:xfrm>
              <a:off x="0" y="0"/>
              <a:ext cx="10535245" cy="812588"/>
            </a:xfrm>
            <a:custGeom>
              <a:avLst/>
              <a:gdLst/>
              <a:ahLst/>
              <a:cxnLst/>
              <a:rect l="l" t="t" r="r" b="b"/>
              <a:pathLst>
                <a:path w="10535245" h="812588">
                  <a:moveTo>
                    <a:pt x="0" y="0"/>
                  </a:moveTo>
                  <a:lnTo>
                    <a:pt x="10535245" y="0"/>
                  </a:lnTo>
                  <a:lnTo>
                    <a:pt x="10535245" y="812588"/>
                  </a:lnTo>
                  <a:lnTo>
                    <a:pt x="0" y="812588"/>
                  </a:lnTo>
                  <a:close/>
                </a:path>
              </a:pathLst>
            </a:custGeom>
            <a:solidFill>
              <a:srgbClr val="000000">
                <a:alpha val="0"/>
              </a:srgbClr>
            </a:solidFill>
          </p:spPr>
        </p:sp>
        <p:sp>
          <p:nvSpPr>
            <p:cNvPr id="19" name="TextBox 19"/>
            <p:cNvSpPr txBox="1"/>
            <p:nvPr/>
          </p:nvSpPr>
          <p:spPr>
            <a:xfrm>
              <a:off x="0" y="-19050"/>
              <a:ext cx="10535245" cy="831638"/>
            </a:xfrm>
            <a:prstGeom prst="rect">
              <a:avLst/>
            </a:prstGeom>
          </p:spPr>
          <p:txBody>
            <a:bodyPr lIns="0" tIns="0" rIns="0" bIns="0" rtlCol="0" anchor="t"/>
            <a:lstStyle/>
            <a:p>
              <a:pPr marL="361950" lvl="1" indent="-180975" algn="l">
                <a:lnSpc>
                  <a:spcPts val="3826"/>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入力中の部分は青い枠で強調</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20" name="Group 20"/>
          <p:cNvGrpSpPr/>
          <p:nvPr/>
        </p:nvGrpSpPr>
        <p:grpSpPr>
          <a:xfrm>
            <a:off x="8051507" y="4319787"/>
            <a:ext cx="10065626" cy="623729"/>
            <a:chOff x="0" y="-19049"/>
            <a:chExt cx="13420834" cy="831639"/>
          </a:xfrm>
        </p:grpSpPr>
        <p:sp>
          <p:nvSpPr>
            <p:cNvPr id="21" name="Freeform 21"/>
            <p:cNvSpPr/>
            <p:nvPr/>
          </p:nvSpPr>
          <p:spPr>
            <a:xfrm>
              <a:off x="0" y="0"/>
              <a:ext cx="10535245" cy="812588"/>
            </a:xfrm>
            <a:custGeom>
              <a:avLst/>
              <a:gdLst/>
              <a:ahLst/>
              <a:cxnLst/>
              <a:rect l="l" t="t" r="r" b="b"/>
              <a:pathLst>
                <a:path w="10535245" h="812588">
                  <a:moveTo>
                    <a:pt x="0" y="0"/>
                  </a:moveTo>
                  <a:lnTo>
                    <a:pt x="10535245" y="0"/>
                  </a:lnTo>
                  <a:lnTo>
                    <a:pt x="10535245" y="812588"/>
                  </a:lnTo>
                  <a:lnTo>
                    <a:pt x="0" y="812588"/>
                  </a:lnTo>
                  <a:close/>
                </a:path>
              </a:pathLst>
            </a:custGeom>
            <a:solidFill>
              <a:srgbClr val="000000">
                <a:alpha val="0"/>
              </a:srgbClr>
            </a:solidFill>
          </p:spPr>
        </p:sp>
        <p:sp>
          <p:nvSpPr>
            <p:cNvPr id="22" name="TextBox 22"/>
            <p:cNvSpPr txBox="1"/>
            <p:nvPr/>
          </p:nvSpPr>
          <p:spPr>
            <a:xfrm>
              <a:off x="0" y="-19049"/>
              <a:ext cx="13420834" cy="831639"/>
            </a:xfrm>
            <a:prstGeom prst="rect">
              <a:avLst/>
            </a:prstGeom>
          </p:spPr>
          <p:txBody>
            <a:bodyPr lIns="0" tIns="0" rIns="0" bIns="0" rtlCol="0" anchor="t"/>
            <a:lstStyle/>
            <a:p>
              <a:pPr marL="361950" lvl="1" indent="-180975" algn="l">
                <a:lnSpc>
                  <a:spcPts val="3826"/>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ログイン成功時にセッションとセッションレベルを生成</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23" name="Group 23"/>
          <p:cNvGrpSpPr/>
          <p:nvPr/>
        </p:nvGrpSpPr>
        <p:grpSpPr>
          <a:xfrm>
            <a:off x="8051507" y="4925259"/>
            <a:ext cx="9496102" cy="609441"/>
            <a:chOff x="0" y="0"/>
            <a:chExt cx="12661470" cy="812588"/>
          </a:xfrm>
        </p:grpSpPr>
        <p:sp>
          <p:nvSpPr>
            <p:cNvPr id="24" name="Freeform 24"/>
            <p:cNvSpPr/>
            <p:nvPr/>
          </p:nvSpPr>
          <p:spPr>
            <a:xfrm>
              <a:off x="0" y="0"/>
              <a:ext cx="12661470" cy="812588"/>
            </a:xfrm>
            <a:custGeom>
              <a:avLst/>
              <a:gdLst/>
              <a:ahLst/>
              <a:cxnLst/>
              <a:rect l="l" t="t" r="r" b="b"/>
              <a:pathLst>
                <a:path w="12661470" h="812588">
                  <a:moveTo>
                    <a:pt x="0" y="0"/>
                  </a:moveTo>
                  <a:lnTo>
                    <a:pt x="12661470" y="0"/>
                  </a:lnTo>
                  <a:lnTo>
                    <a:pt x="12661470" y="812588"/>
                  </a:lnTo>
                  <a:lnTo>
                    <a:pt x="0" y="812588"/>
                  </a:lnTo>
                  <a:close/>
                </a:path>
              </a:pathLst>
            </a:custGeom>
            <a:solidFill>
              <a:srgbClr val="000000">
                <a:alpha val="0"/>
              </a:srgbClr>
            </a:solidFill>
          </p:spPr>
        </p:sp>
        <p:sp>
          <p:nvSpPr>
            <p:cNvPr id="25" name="TextBox 25"/>
            <p:cNvSpPr txBox="1"/>
            <p:nvPr/>
          </p:nvSpPr>
          <p:spPr>
            <a:xfrm>
              <a:off x="0" y="-19050"/>
              <a:ext cx="12661470" cy="831638"/>
            </a:xfrm>
            <a:prstGeom prst="rect">
              <a:avLst/>
            </a:prstGeom>
          </p:spPr>
          <p:txBody>
            <a:bodyPr lIns="0" tIns="0" rIns="0" bIns="0" rtlCol="0" anchor="t"/>
            <a:lstStyle/>
            <a:p>
              <a:pPr marL="361950" lvl="1" indent="-180975" algn="l">
                <a:lnSpc>
                  <a:spcPts val="3826"/>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データベースと連動して会員登録された会員のみログイン可能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26" name="Group 26"/>
          <p:cNvGrpSpPr/>
          <p:nvPr/>
        </p:nvGrpSpPr>
        <p:grpSpPr>
          <a:xfrm>
            <a:off x="8073278" y="5872851"/>
            <a:ext cx="9496102" cy="609441"/>
            <a:chOff x="0" y="0"/>
            <a:chExt cx="12661470" cy="812588"/>
          </a:xfrm>
        </p:grpSpPr>
        <p:sp>
          <p:nvSpPr>
            <p:cNvPr id="27" name="Freeform 27"/>
            <p:cNvSpPr/>
            <p:nvPr/>
          </p:nvSpPr>
          <p:spPr>
            <a:xfrm>
              <a:off x="0" y="0"/>
              <a:ext cx="12661470" cy="812588"/>
            </a:xfrm>
            <a:custGeom>
              <a:avLst/>
              <a:gdLst/>
              <a:ahLst/>
              <a:cxnLst/>
              <a:rect l="l" t="t" r="r" b="b"/>
              <a:pathLst>
                <a:path w="12661470" h="812588">
                  <a:moveTo>
                    <a:pt x="0" y="0"/>
                  </a:moveTo>
                  <a:lnTo>
                    <a:pt x="12661470" y="0"/>
                  </a:lnTo>
                  <a:lnTo>
                    <a:pt x="12661470" y="812588"/>
                  </a:lnTo>
                  <a:lnTo>
                    <a:pt x="0" y="812588"/>
                  </a:lnTo>
                  <a:close/>
                </a:path>
              </a:pathLst>
            </a:custGeom>
            <a:solidFill>
              <a:srgbClr val="000000">
                <a:alpha val="0"/>
              </a:srgbClr>
            </a:solidFill>
          </p:spPr>
        </p:sp>
        <p:sp>
          <p:nvSpPr>
            <p:cNvPr id="28" name="TextBox 28"/>
            <p:cNvSpPr txBox="1"/>
            <p:nvPr/>
          </p:nvSpPr>
          <p:spPr>
            <a:xfrm>
              <a:off x="0" y="-19050"/>
              <a:ext cx="12661470" cy="831638"/>
            </a:xfrm>
            <a:prstGeom prst="rect">
              <a:avLst/>
            </a:prstGeom>
          </p:spPr>
          <p:txBody>
            <a:bodyPr lIns="0" tIns="0" rIns="0" bIns="0" rtlCol="0" anchor="t"/>
            <a:lstStyle/>
            <a:p>
              <a:pPr marL="361950" lvl="1" indent="-180975" algn="l">
                <a:lnSpc>
                  <a:spcPts val="3826"/>
                </a:lnSpc>
                <a:buFont typeface="Arial"/>
                <a:buChar char="•"/>
              </a:pP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ID</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またはパスワードが間違っている場合、エラーメッセージを出力</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8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7938" t="1462" r="7938"/>
          <a:stretch>
            <a:fillRect/>
          </a:stretch>
        </p:blipFill>
        <p:spPr>
          <a:xfrm>
            <a:off x="0" y="0"/>
            <a:ext cx="18288000" cy="10287000"/>
          </a:xfrm>
          <a:prstGeom prst="rect">
            <a:avLst/>
          </a:prstGeom>
        </p:spPr>
      </p:pic>
      <p:pic>
        <p:nvPicPr>
          <p:cNvPr id="5" name="optimistic-life-149263">
            <a:hlinkClick r:id="" action="ppaction://media"/>
            <a:extLst>
              <a:ext uri="{FF2B5EF4-FFF2-40B4-BE49-F238E27FC236}">
                <a16:creationId xmlns:a16="http://schemas.microsoft.com/office/drawing/2014/main" id="{E7D1F694-0B01-5433-8C82-97866F764AAA}"/>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6154400" y="6674146"/>
            <a:ext cx="1554163" cy="1554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81" fill="hold"/>
                                        <p:tgtEl>
                                          <p:spTgt spid="4"/>
                                        </p:tgtEl>
                                      </p:cBhvr>
                                    </p:cmd>
                                  </p:childTnLst>
                                </p:cTn>
                              </p:par>
                            </p:childTnLst>
                          </p:cTn>
                        </p:par>
                        <p:par>
                          <p:cTn id="7" fill="hold">
                            <p:stCondLst>
                              <p:cond delay="11481"/>
                            </p:stCondLst>
                            <p:childTnLst>
                              <p:par>
                                <p:cTn id="8" presetID="1" presetClass="mediacall" presetSubtype="0" fill="hold" nodeType="afterEffect">
                                  <p:stCondLst>
                                    <p:cond delay="0"/>
                                  </p:stCondLst>
                                  <p:childTnLst>
                                    <p:cmd type="call" cmd="playFrom(0.0)">
                                      <p:cBhvr>
                                        <p:cTn id="9" dur="1211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showWhenStopped="0">
                <p:cTn id="16"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6" name="Group 6"/>
          <p:cNvGrpSpPr/>
          <p:nvPr/>
        </p:nvGrpSpPr>
        <p:grpSpPr>
          <a:xfrm>
            <a:off x="921395" y="695324"/>
            <a:ext cx="5983635" cy="990045"/>
            <a:chOff x="0" y="0"/>
            <a:chExt cx="7978180" cy="1320061"/>
          </a:xfrm>
        </p:grpSpPr>
        <p:sp>
          <p:nvSpPr>
            <p:cNvPr id="7" name="Freeform 7"/>
            <p:cNvSpPr/>
            <p:nvPr/>
          </p:nvSpPr>
          <p:spPr>
            <a:xfrm>
              <a:off x="0" y="0"/>
              <a:ext cx="7978180" cy="1320061"/>
            </a:xfrm>
            <a:custGeom>
              <a:avLst/>
              <a:gdLst/>
              <a:ahLst/>
              <a:cxnLst/>
              <a:rect l="l" t="t" r="r" b="b"/>
              <a:pathLst>
                <a:path w="7978180" h="1320061">
                  <a:moveTo>
                    <a:pt x="0" y="0"/>
                  </a:moveTo>
                  <a:lnTo>
                    <a:pt x="7978180" y="0"/>
                  </a:lnTo>
                  <a:lnTo>
                    <a:pt x="7978180" y="1320061"/>
                  </a:lnTo>
                  <a:lnTo>
                    <a:pt x="0" y="1320061"/>
                  </a:lnTo>
                  <a:close/>
                </a:path>
              </a:pathLst>
            </a:custGeom>
            <a:solidFill>
              <a:srgbClr val="000000">
                <a:alpha val="0"/>
              </a:srgbClr>
            </a:solidFill>
          </p:spPr>
        </p:sp>
        <p:sp>
          <p:nvSpPr>
            <p:cNvPr id="8" name="TextBox 8"/>
            <p:cNvSpPr txBox="1"/>
            <p:nvPr/>
          </p:nvSpPr>
          <p:spPr>
            <a:xfrm>
              <a:off x="0" y="-28575"/>
              <a:ext cx="7978180" cy="1348636"/>
            </a:xfrm>
            <a:prstGeom prst="rect">
              <a:avLst/>
            </a:prstGeom>
          </p:spPr>
          <p:txBody>
            <a:bodyPr lIns="0" tIns="0" rIns="0" bIns="0" rtlCol="0" anchor="t"/>
            <a:lstStyle/>
            <a:p>
              <a:pPr algn="l">
                <a:lnSpc>
                  <a:spcPts val="6894"/>
                </a:lnSpc>
              </a:pPr>
              <a:r>
                <a:rPr lang="ja-JP" altLang="en-US" sz="5499" b="1" dirty="0">
                  <a:solidFill>
                    <a:srgbClr val="E3CCBD"/>
                  </a:solidFill>
                  <a:latin typeface="BIZ UDGothic" panose="020B0400000000000000" pitchFamily="33" charset="-128"/>
                  <a:ea typeface="BIZ UDGothic" panose="020B0400000000000000" pitchFamily="33" charset="-128"/>
                  <a:cs typeface="210 밀레니얼"/>
                  <a:sym typeface="210 밀레니얼"/>
                </a:rPr>
                <a:t>会員登録</a:t>
              </a:r>
              <a:endParaRPr lang="en-US" sz="5499" b="1" dirty="0">
                <a:solidFill>
                  <a:srgbClr val="E3CCBD"/>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9" name="Group 9"/>
          <p:cNvGrpSpPr/>
          <p:nvPr/>
        </p:nvGrpSpPr>
        <p:grpSpPr>
          <a:xfrm>
            <a:off x="914138" y="1943099"/>
            <a:ext cx="4648432" cy="7777099"/>
            <a:chOff x="0" y="0"/>
            <a:chExt cx="6197909" cy="10369465"/>
          </a:xfrm>
        </p:grpSpPr>
        <p:sp>
          <p:nvSpPr>
            <p:cNvPr id="10" name="Freeform 10"/>
            <p:cNvSpPr/>
            <p:nvPr/>
          </p:nvSpPr>
          <p:spPr>
            <a:xfrm>
              <a:off x="0" y="0"/>
              <a:ext cx="6197854" cy="10369423"/>
            </a:xfrm>
            <a:custGeom>
              <a:avLst/>
              <a:gdLst/>
              <a:ahLst/>
              <a:cxnLst/>
              <a:rect l="l" t="t" r="r" b="b"/>
              <a:pathLst>
                <a:path w="6197854" h="10369423">
                  <a:moveTo>
                    <a:pt x="0" y="0"/>
                  </a:moveTo>
                  <a:lnTo>
                    <a:pt x="6197854" y="0"/>
                  </a:lnTo>
                  <a:lnTo>
                    <a:pt x="6197854" y="10369423"/>
                  </a:lnTo>
                  <a:lnTo>
                    <a:pt x="0" y="10369423"/>
                  </a:lnTo>
                  <a:lnTo>
                    <a:pt x="0" y="0"/>
                  </a:lnTo>
                  <a:close/>
                </a:path>
              </a:pathLst>
            </a:custGeom>
            <a:blipFill>
              <a:blip r:embed="rId2"/>
              <a:stretch>
                <a:fillRect t="-5168" b="-5169"/>
              </a:stretch>
            </a:blipFill>
          </p:spPr>
        </p:sp>
      </p:grpSp>
      <p:grpSp>
        <p:nvGrpSpPr>
          <p:cNvPr id="11" name="Group 11"/>
          <p:cNvGrpSpPr/>
          <p:nvPr/>
        </p:nvGrpSpPr>
        <p:grpSpPr>
          <a:xfrm>
            <a:off x="6637695" y="1922157"/>
            <a:ext cx="2991742" cy="710724"/>
            <a:chOff x="0" y="0"/>
            <a:chExt cx="3988989" cy="947632"/>
          </a:xfrm>
        </p:grpSpPr>
        <p:sp>
          <p:nvSpPr>
            <p:cNvPr id="12" name="Freeform 12"/>
            <p:cNvSpPr/>
            <p:nvPr/>
          </p:nvSpPr>
          <p:spPr>
            <a:xfrm>
              <a:off x="0" y="0"/>
              <a:ext cx="3988989" cy="947632"/>
            </a:xfrm>
            <a:custGeom>
              <a:avLst/>
              <a:gdLst/>
              <a:ahLst/>
              <a:cxnLst/>
              <a:rect l="l" t="t" r="r" b="b"/>
              <a:pathLst>
                <a:path w="3988989" h="947632">
                  <a:moveTo>
                    <a:pt x="0" y="0"/>
                  </a:moveTo>
                  <a:lnTo>
                    <a:pt x="3988989" y="0"/>
                  </a:lnTo>
                  <a:lnTo>
                    <a:pt x="3988989" y="947632"/>
                  </a:lnTo>
                  <a:lnTo>
                    <a:pt x="0" y="947632"/>
                  </a:lnTo>
                  <a:close/>
                </a:path>
              </a:pathLst>
            </a:custGeom>
            <a:solidFill>
              <a:srgbClr val="000000">
                <a:alpha val="0"/>
              </a:srgbClr>
            </a:solidFill>
          </p:spPr>
        </p:sp>
        <p:sp>
          <p:nvSpPr>
            <p:cNvPr id="13" name="TextBox 13"/>
            <p:cNvSpPr txBox="1"/>
            <p:nvPr/>
          </p:nvSpPr>
          <p:spPr>
            <a:xfrm>
              <a:off x="0" y="38100"/>
              <a:ext cx="3988989" cy="909532"/>
            </a:xfrm>
            <a:prstGeom prst="rect">
              <a:avLst/>
            </a:prstGeom>
          </p:spPr>
          <p:txBody>
            <a:bodyPr lIns="0" tIns="0" rIns="0" bIns="0" rtlCol="0" anchor="t"/>
            <a:lstStyle/>
            <a:p>
              <a:pPr algn="l">
                <a:lnSpc>
                  <a:spcPts val="3828"/>
                </a:lnSpc>
              </a:pPr>
              <a:r>
                <a:rPr lang="ja-JP" altLang="en-US" sz="3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会員登録</a:t>
              </a:r>
              <a:endParaRPr lang="en-US" sz="3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4" name="Group 14"/>
          <p:cNvGrpSpPr/>
          <p:nvPr/>
        </p:nvGrpSpPr>
        <p:grpSpPr>
          <a:xfrm>
            <a:off x="6637695" y="2869667"/>
            <a:ext cx="7901434" cy="609441"/>
            <a:chOff x="0" y="0"/>
            <a:chExt cx="10535246" cy="812588"/>
          </a:xfrm>
        </p:grpSpPr>
        <p:sp>
          <p:nvSpPr>
            <p:cNvPr id="15" name="Freeform 15"/>
            <p:cNvSpPr/>
            <p:nvPr/>
          </p:nvSpPr>
          <p:spPr>
            <a:xfrm>
              <a:off x="0" y="0"/>
              <a:ext cx="10535246" cy="812588"/>
            </a:xfrm>
            <a:custGeom>
              <a:avLst/>
              <a:gdLst/>
              <a:ahLst/>
              <a:cxnLst/>
              <a:rect l="l" t="t" r="r" b="b"/>
              <a:pathLst>
                <a:path w="10535246" h="812588">
                  <a:moveTo>
                    <a:pt x="0" y="0"/>
                  </a:moveTo>
                  <a:lnTo>
                    <a:pt x="10535246" y="0"/>
                  </a:lnTo>
                  <a:lnTo>
                    <a:pt x="10535246" y="812588"/>
                  </a:lnTo>
                  <a:lnTo>
                    <a:pt x="0" y="812588"/>
                  </a:lnTo>
                  <a:close/>
                </a:path>
              </a:pathLst>
            </a:custGeom>
            <a:solidFill>
              <a:srgbClr val="000000">
                <a:alpha val="0"/>
              </a:srgbClr>
            </a:solidFill>
          </p:spPr>
        </p:sp>
        <p:sp>
          <p:nvSpPr>
            <p:cNvPr id="16" name="TextBox 16"/>
            <p:cNvSpPr txBox="1"/>
            <p:nvPr/>
          </p:nvSpPr>
          <p:spPr>
            <a:xfrm>
              <a:off x="0" y="-19050"/>
              <a:ext cx="10535246" cy="831638"/>
            </a:xfrm>
            <a:prstGeom prst="rect">
              <a:avLst/>
            </a:prstGeom>
          </p:spPr>
          <p:txBody>
            <a:bodyPr lIns="0" tIns="0" rIns="0" bIns="0" rtlCol="0" anchor="t"/>
            <a:lstStyle/>
            <a:p>
              <a:pPr marL="361950" lvl="1" indent="-180975" algn="l">
                <a:lnSpc>
                  <a:spcPts val="3826"/>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情報入力検査機能を提供</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7" name="Group 17"/>
          <p:cNvGrpSpPr/>
          <p:nvPr/>
        </p:nvGrpSpPr>
        <p:grpSpPr>
          <a:xfrm>
            <a:off x="6637695" y="4325417"/>
            <a:ext cx="9847860" cy="609441"/>
            <a:chOff x="0" y="0"/>
            <a:chExt cx="13130480" cy="812588"/>
          </a:xfrm>
        </p:grpSpPr>
        <p:sp>
          <p:nvSpPr>
            <p:cNvPr id="18" name="Freeform 18"/>
            <p:cNvSpPr/>
            <p:nvPr/>
          </p:nvSpPr>
          <p:spPr>
            <a:xfrm>
              <a:off x="0" y="0"/>
              <a:ext cx="13130481" cy="812588"/>
            </a:xfrm>
            <a:custGeom>
              <a:avLst/>
              <a:gdLst/>
              <a:ahLst/>
              <a:cxnLst/>
              <a:rect l="l" t="t" r="r" b="b"/>
              <a:pathLst>
                <a:path w="13130481" h="812588">
                  <a:moveTo>
                    <a:pt x="0" y="0"/>
                  </a:moveTo>
                  <a:lnTo>
                    <a:pt x="13130481" y="0"/>
                  </a:lnTo>
                  <a:lnTo>
                    <a:pt x="13130481" y="812588"/>
                  </a:lnTo>
                  <a:lnTo>
                    <a:pt x="0" y="812588"/>
                  </a:lnTo>
                  <a:close/>
                </a:path>
              </a:pathLst>
            </a:custGeom>
            <a:solidFill>
              <a:srgbClr val="000000">
                <a:alpha val="0"/>
              </a:srgbClr>
            </a:solidFill>
          </p:spPr>
        </p:sp>
        <p:sp>
          <p:nvSpPr>
            <p:cNvPr id="19" name="TextBox 19"/>
            <p:cNvSpPr txBox="1"/>
            <p:nvPr/>
          </p:nvSpPr>
          <p:spPr>
            <a:xfrm>
              <a:off x="0" y="-19050"/>
              <a:ext cx="13130480" cy="831638"/>
            </a:xfrm>
            <a:prstGeom prst="rect">
              <a:avLst/>
            </a:prstGeom>
          </p:spPr>
          <p:txBody>
            <a:bodyPr lIns="0" tIns="0" rIns="0" bIns="0" rtlCol="0" anchor="t"/>
            <a:lstStyle/>
            <a:p>
              <a:pPr marL="361950" lvl="1" indent="-180975" algn="l">
                <a:lnSpc>
                  <a:spcPts val="3826"/>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パスワードは暗号化して保存</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20" name="Group 20"/>
          <p:cNvGrpSpPr/>
          <p:nvPr/>
        </p:nvGrpSpPr>
        <p:grpSpPr>
          <a:xfrm>
            <a:off x="6637695" y="5038761"/>
            <a:ext cx="10736167" cy="658434"/>
            <a:chOff x="0" y="-19049"/>
            <a:chExt cx="14314889" cy="877912"/>
          </a:xfrm>
        </p:grpSpPr>
        <p:sp>
          <p:nvSpPr>
            <p:cNvPr id="21" name="Freeform 21"/>
            <p:cNvSpPr/>
            <p:nvPr/>
          </p:nvSpPr>
          <p:spPr>
            <a:xfrm>
              <a:off x="0" y="0"/>
              <a:ext cx="12296974" cy="858863"/>
            </a:xfrm>
            <a:custGeom>
              <a:avLst/>
              <a:gdLst/>
              <a:ahLst/>
              <a:cxnLst/>
              <a:rect l="l" t="t" r="r" b="b"/>
              <a:pathLst>
                <a:path w="12296974" h="858863">
                  <a:moveTo>
                    <a:pt x="0" y="0"/>
                  </a:moveTo>
                  <a:lnTo>
                    <a:pt x="12296974" y="0"/>
                  </a:lnTo>
                  <a:lnTo>
                    <a:pt x="12296974" y="858863"/>
                  </a:lnTo>
                  <a:lnTo>
                    <a:pt x="0" y="858863"/>
                  </a:lnTo>
                  <a:close/>
                </a:path>
              </a:pathLst>
            </a:custGeom>
            <a:solidFill>
              <a:srgbClr val="000000">
                <a:alpha val="0"/>
              </a:srgbClr>
            </a:solidFill>
          </p:spPr>
        </p:sp>
        <p:sp>
          <p:nvSpPr>
            <p:cNvPr id="22" name="TextBox 22"/>
            <p:cNvSpPr txBox="1"/>
            <p:nvPr/>
          </p:nvSpPr>
          <p:spPr>
            <a:xfrm>
              <a:off x="0" y="-19049"/>
              <a:ext cx="14314889" cy="877912"/>
            </a:xfrm>
            <a:prstGeom prst="rect">
              <a:avLst/>
            </a:prstGeom>
          </p:spPr>
          <p:txBody>
            <a:bodyPr lIns="0" tIns="0" rIns="0" bIns="0" rtlCol="0" anchor="t"/>
            <a:lstStyle/>
            <a:p>
              <a:pPr marL="361950" lvl="1" indent="-180975" algn="l">
                <a:lnSpc>
                  <a:spcPts val="3826"/>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データベースと連動して</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E</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メールの重複検査が可能</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(Ajax)</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23" name="Group 23"/>
          <p:cNvGrpSpPr/>
          <p:nvPr/>
        </p:nvGrpSpPr>
        <p:grpSpPr>
          <a:xfrm>
            <a:off x="6637695" y="3586595"/>
            <a:ext cx="11116905" cy="623729"/>
            <a:chOff x="0" y="-19049"/>
            <a:chExt cx="14822539" cy="831639"/>
          </a:xfrm>
        </p:grpSpPr>
        <p:sp>
          <p:nvSpPr>
            <p:cNvPr id="24" name="Freeform 24"/>
            <p:cNvSpPr/>
            <p:nvPr/>
          </p:nvSpPr>
          <p:spPr>
            <a:xfrm>
              <a:off x="0" y="0"/>
              <a:ext cx="12296974" cy="812588"/>
            </a:xfrm>
            <a:custGeom>
              <a:avLst/>
              <a:gdLst/>
              <a:ahLst/>
              <a:cxnLst/>
              <a:rect l="l" t="t" r="r" b="b"/>
              <a:pathLst>
                <a:path w="12296974" h="812588">
                  <a:moveTo>
                    <a:pt x="0" y="0"/>
                  </a:moveTo>
                  <a:lnTo>
                    <a:pt x="12296974" y="0"/>
                  </a:lnTo>
                  <a:lnTo>
                    <a:pt x="12296974" y="812588"/>
                  </a:lnTo>
                  <a:lnTo>
                    <a:pt x="0" y="812588"/>
                  </a:lnTo>
                  <a:close/>
                </a:path>
              </a:pathLst>
            </a:custGeom>
            <a:solidFill>
              <a:srgbClr val="000000">
                <a:alpha val="0"/>
              </a:srgbClr>
            </a:solidFill>
          </p:spPr>
        </p:sp>
        <p:sp>
          <p:nvSpPr>
            <p:cNvPr id="25" name="TextBox 25"/>
            <p:cNvSpPr txBox="1"/>
            <p:nvPr/>
          </p:nvSpPr>
          <p:spPr>
            <a:xfrm>
              <a:off x="0" y="-19049"/>
              <a:ext cx="14822539" cy="831639"/>
            </a:xfrm>
            <a:prstGeom prst="rect">
              <a:avLst/>
            </a:prstGeom>
          </p:spPr>
          <p:txBody>
            <a:bodyPr lIns="0" tIns="0" rIns="0" bIns="0" rtlCol="0" anchor="t"/>
            <a:lstStyle/>
            <a:p>
              <a:pPr marL="361950" lvl="1" indent="-180975" algn="l">
                <a:lnSpc>
                  <a:spcPts val="3826"/>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パスワードとパスワードの確認が一致しないと会員登録不可能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26" name="Group 26"/>
          <p:cNvGrpSpPr/>
          <p:nvPr/>
        </p:nvGrpSpPr>
        <p:grpSpPr>
          <a:xfrm>
            <a:off x="6637695" y="5821020"/>
            <a:ext cx="9546627" cy="609441"/>
            <a:chOff x="0" y="0"/>
            <a:chExt cx="12728836" cy="812588"/>
          </a:xfrm>
        </p:grpSpPr>
        <p:sp>
          <p:nvSpPr>
            <p:cNvPr id="27" name="Freeform 27"/>
            <p:cNvSpPr/>
            <p:nvPr/>
          </p:nvSpPr>
          <p:spPr>
            <a:xfrm>
              <a:off x="0" y="0"/>
              <a:ext cx="12728836" cy="812588"/>
            </a:xfrm>
            <a:custGeom>
              <a:avLst/>
              <a:gdLst/>
              <a:ahLst/>
              <a:cxnLst/>
              <a:rect l="l" t="t" r="r" b="b"/>
              <a:pathLst>
                <a:path w="12728836" h="812588">
                  <a:moveTo>
                    <a:pt x="0" y="0"/>
                  </a:moveTo>
                  <a:lnTo>
                    <a:pt x="12728836" y="0"/>
                  </a:lnTo>
                  <a:lnTo>
                    <a:pt x="12728836" y="812588"/>
                  </a:lnTo>
                  <a:lnTo>
                    <a:pt x="0" y="812588"/>
                  </a:lnTo>
                  <a:close/>
                </a:path>
              </a:pathLst>
            </a:custGeom>
            <a:solidFill>
              <a:srgbClr val="000000">
                <a:alpha val="0"/>
              </a:srgbClr>
            </a:solidFill>
          </p:spPr>
        </p:sp>
        <p:sp>
          <p:nvSpPr>
            <p:cNvPr id="28" name="TextBox 28"/>
            <p:cNvSpPr txBox="1"/>
            <p:nvPr/>
          </p:nvSpPr>
          <p:spPr>
            <a:xfrm>
              <a:off x="0" y="-19050"/>
              <a:ext cx="12728836" cy="831638"/>
            </a:xfrm>
            <a:prstGeom prst="rect">
              <a:avLst/>
            </a:prstGeom>
          </p:spPr>
          <p:txBody>
            <a:bodyPr lIns="0" tIns="0" rIns="0" bIns="0" rtlCol="0" anchor="t"/>
            <a:lstStyle/>
            <a:p>
              <a:pPr marL="361950" lvl="1" indent="-180975" algn="l">
                <a:lnSpc>
                  <a:spcPts val="3826"/>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形式に合わない入力防止</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(ex:</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生年月日、電話番号</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29" name="Group 29"/>
          <p:cNvGrpSpPr/>
          <p:nvPr/>
        </p:nvGrpSpPr>
        <p:grpSpPr>
          <a:xfrm>
            <a:off x="6637695" y="6554287"/>
            <a:ext cx="7901434" cy="609441"/>
            <a:chOff x="0" y="0"/>
            <a:chExt cx="10535245" cy="812588"/>
          </a:xfrm>
        </p:grpSpPr>
        <p:sp>
          <p:nvSpPr>
            <p:cNvPr id="30" name="Freeform 30"/>
            <p:cNvSpPr/>
            <p:nvPr/>
          </p:nvSpPr>
          <p:spPr>
            <a:xfrm>
              <a:off x="0" y="0"/>
              <a:ext cx="10535245" cy="812588"/>
            </a:xfrm>
            <a:custGeom>
              <a:avLst/>
              <a:gdLst/>
              <a:ahLst/>
              <a:cxnLst/>
              <a:rect l="l" t="t" r="r" b="b"/>
              <a:pathLst>
                <a:path w="10535245" h="812588">
                  <a:moveTo>
                    <a:pt x="0" y="0"/>
                  </a:moveTo>
                  <a:lnTo>
                    <a:pt x="10535245" y="0"/>
                  </a:lnTo>
                  <a:lnTo>
                    <a:pt x="10535245" y="812588"/>
                  </a:lnTo>
                  <a:lnTo>
                    <a:pt x="0" y="812588"/>
                  </a:lnTo>
                  <a:close/>
                </a:path>
              </a:pathLst>
            </a:custGeom>
            <a:solidFill>
              <a:srgbClr val="000000">
                <a:alpha val="0"/>
              </a:srgbClr>
            </a:solidFill>
          </p:spPr>
        </p:sp>
        <p:sp>
          <p:nvSpPr>
            <p:cNvPr id="31" name="TextBox 31"/>
            <p:cNvSpPr txBox="1"/>
            <p:nvPr/>
          </p:nvSpPr>
          <p:spPr>
            <a:xfrm>
              <a:off x="0" y="-19050"/>
              <a:ext cx="10535245" cy="831638"/>
            </a:xfrm>
            <a:prstGeom prst="rect">
              <a:avLst/>
            </a:prstGeom>
          </p:spPr>
          <p:txBody>
            <a:bodyPr lIns="0" tIns="0" rIns="0" bIns="0" rtlCol="0" anchor="t"/>
            <a:lstStyle/>
            <a:p>
              <a:pPr marL="361950" lvl="1" indent="-180975" algn="l">
                <a:lnSpc>
                  <a:spcPts val="3826"/>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会員登録完了時にログインページに移動</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8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10796" r="9944"/>
          <a:stretch>
            <a:fillRect/>
          </a:stretch>
        </p:blipFill>
        <p:spPr>
          <a:xfrm>
            <a:off x="0" y="0"/>
            <a:ext cx="18288000" cy="10287000"/>
          </a:xfrm>
          <a:prstGeom prst="rect">
            <a:avLst/>
          </a:prstGeom>
        </p:spPr>
      </p:pic>
      <p:pic>
        <p:nvPicPr>
          <p:cNvPr id="5" name="optimistic-life-149263">
            <a:hlinkClick r:id="" action="ppaction://media"/>
            <a:extLst>
              <a:ext uri="{FF2B5EF4-FFF2-40B4-BE49-F238E27FC236}">
                <a16:creationId xmlns:a16="http://schemas.microsoft.com/office/drawing/2014/main" id="{57871D12-CDD4-CA43-CA6E-D9141136713D}"/>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6154400" y="6674146"/>
            <a:ext cx="1554163" cy="1554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40" fill="hold"/>
                                        <p:tgtEl>
                                          <p:spTgt spid="4"/>
                                        </p:tgtEl>
                                      </p:cBhvr>
                                    </p:cmd>
                                  </p:childTnLst>
                                </p:cTn>
                              </p:par>
                            </p:childTnLst>
                          </p:cTn>
                        </p:par>
                        <p:par>
                          <p:cTn id="7" fill="hold">
                            <p:stCondLst>
                              <p:cond delay="30840"/>
                            </p:stCondLst>
                            <p:childTnLst>
                              <p:par>
                                <p:cTn id="8" presetID="1" presetClass="mediacall" presetSubtype="0" fill="hold" nodeType="afterEffect">
                                  <p:stCondLst>
                                    <p:cond delay="0"/>
                                  </p:stCondLst>
                                  <p:childTnLst>
                                    <p:cmd type="call" cmd="playFrom(0.0)">
                                      <p:cBhvr>
                                        <p:cTn id="9" dur="1211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showWhenStopped="0">
                <p:cTn id="16"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6" name="Group 6"/>
          <p:cNvGrpSpPr/>
          <p:nvPr/>
        </p:nvGrpSpPr>
        <p:grpSpPr>
          <a:xfrm>
            <a:off x="1015008" y="747416"/>
            <a:ext cx="11787783" cy="1020231"/>
            <a:chOff x="0" y="-28575"/>
            <a:chExt cx="15717044" cy="1360309"/>
          </a:xfrm>
        </p:grpSpPr>
        <p:sp>
          <p:nvSpPr>
            <p:cNvPr id="7" name="Freeform 7"/>
            <p:cNvSpPr/>
            <p:nvPr/>
          </p:nvSpPr>
          <p:spPr>
            <a:xfrm>
              <a:off x="0" y="0"/>
              <a:ext cx="13520045" cy="1331734"/>
            </a:xfrm>
            <a:custGeom>
              <a:avLst/>
              <a:gdLst/>
              <a:ahLst/>
              <a:cxnLst/>
              <a:rect l="l" t="t" r="r" b="b"/>
              <a:pathLst>
                <a:path w="13520045" h="1331734">
                  <a:moveTo>
                    <a:pt x="0" y="0"/>
                  </a:moveTo>
                  <a:lnTo>
                    <a:pt x="13520045" y="0"/>
                  </a:lnTo>
                  <a:lnTo>
                    <a:pt x="13520045" y="1331734"/>
                  </a:lnTo>
                  <a:lnTo>
                    <a:pt x="0" y="1331734"/>
                  </a:lnTo>
                  <a:close/>
                </a:path>
              </a:pathLst>
            </a:custGeom>
            <a:solidFill>
              <a:srgbClr val="000000">
                <a:alpha val="0"/>
              </a:srgbClr>
            </a:solidFill>
          </p:spPr>
        </p:sp>
        <p:sp>
          <p:nvSpPr>
            <p:cNvPr id="8" name="TextBox 8"/>
            <p:cNvSpPr txBox="1"/>
            <p:nvPr/>
          </p:nvSpPr>
          <p:spPr>
            <a:xfrm>
              <a:off x="0" y="-28575"/>
              <a:ext cx="15717044" cy="1360309"/>
            </a:xfrm>
            <a:prstGeom prst="rect">
              <a:avLst/>
            </a:prstGeom>
          </p:spPr>
          <p:txBody>
            <a:bodyPr lIns="0" tIns="0" rIns="0" bIns="0" rtlCol="0" anchor="t"/>
            <a:lstStyle/>
            <a:p>
              <a:pPr algn="l">
                <a:lnSpc>
                  <a:spcPts val="6825"/>
                </a:lnSpc>
              </a:pPr>
              <a:r>
                <a:rPr lang="ja-JP" altLang="en-US" sz="5499" b="1" dirty="0">
                  <a:solidFill>
                    <a:srgbClr val="E3CCBD"/>
                  </a:solidFill>
                  <a:latin typeface="BIZ UDGothic" panose="020B0400000000000000" pitchFamily="33" charset="-128"/>
                  <a:ea typeface="BIZ UDGothic" panose="020B0400000000000000" pitchFamily="33" charset="-128"/>
                  <a:cs typeface="210 밀레니얼"/>
                  <a:sym typeface="210 밀레니얼"/>
                </a:rPr>
                <a:t>映画の詳細情報とレビューリスト</a:t>
              </a:r>
              <a:endParaRPr lang="en-US" sz="5499" b="1" dirty="0">
                <a:solidFill>
                  <a:srgbClr val="E3CCBD"/>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9" name="Group 9"/>
          <p:cNvGrpSpPr/>
          <p:nvPr/>
        </p:nvGrpSpPr>
        <p:grpSpPr>
          <a:xfrm>
            <a:off x="1028700" y="2299051"/>
            <a:ext cx="5056325" cy="5000339"/>
            <a:chOff x="0" y="0"/>
            <a:chExt cx="6741766" cy="6667119"/>
          </a:xfrm>
        </p:grpSpPr>
        <p:sp>
          <p:nvSpPr>
            <p:cNvPr id="10" name="Freeform 10"/>
            <p:cNvSpPr/>
            <p:nvPr/>
          </p:nvSpPr>
          <p:spPr>
            <a:xfrm>
              <a:off x="0" y="0"/>
              <a:ext cx="6741766" cy="6667119"/>
            </a:xfrm>
            <a:custGeom>
              <a:avLst/>
              <a:gdLst/>
              <a:ahLst/>
              <a:cxnLst/>
              <a:rect l="l" t="t" r="r" b="b"/>
              <a:pathLst>
                <a:path w="6741766" h="6667119">
                  <a:moveTo>
                    <a:pt x="0" y="0"/>
                  </a:moveTo>
                  <a:lnTo>
                    <a:pt x="6741766" y="0"/>
                  </a:lnTo>
                  <a:lnTo>
                    <a:pt x="6741766" y="6667119"/>
                  </a:lnTo>
                  <a:lnTo>
                    <a:pt x="0" y="6667119"/>
                  </a:lnTo>
                  <a:lnTo>
                    <a:pt x="0" y="0"/>
                  </a:lnTo>
                  <a:close/>
                </a:path>
              </a:pathLst>
            </a:custGeom>
            <a:blipFill>
              <a:blip r:embed="rId2"/>
              <a:stretch>
                <a:fillRect l="-743" r="-743"/>
              </a:stretch>
            </a:blipFill>
          </p:spPr>
        </p:sp>
      </p:grpSp>
      <p:grpSp>
        <p:nvGrpSpPr>
          <p:cNvPr id="11" name="Group 11"/>
          <p:cNvGrpSpPr/>
          <p:nvPr/>
        </p:nvGrpSpPr>
        <p:grpSpPr>
          <a:xfrm>
            <a:off x="1015008" y="7694711"/>
            <a:ext cx="3295501" cy="710550"/>
            <a:chOff x="0" y="0"/>
            <a:chExt cx="4394001" cy="947400"/>
          </a:xfrm>
        </p:grpSpPr>
        <p:sp>
          <p:nvSpPr>
            <p:cNvPr id="12" name="Freeform 12"/>
            <p:cNvSpPr/>
            <p:nvPr/>
          </p:nvSpPr>
          <p:spPr>
            <a:xfrm>
              <a:off x="0" y="0"/>
              <a:ext cx="4394001" cy="947400"/>
            </a:xfrm>
            <a:custGeom>
              <a:avLst/>
              <a:gdLst/>
              <a:ahLst/>
              <a:cxnLst/>
              <a:rect l="l" t="t" r="r" b="b"/>
              <a:pathLst>
                <a:path w="4394001" h="947400">
                  <a:moveTo>
                    <a:pt x="0" y="0"/>
                  </a:moveTo>
                  <a:lnTo>
                    <a:pt x="4394001" y="0"/>
                  </a:lnTo>
                  <a:lnTo>
                    <a:pt x="4394001" y="947400"/>
                  </a:lnTo>
                  <a:lnTo>
                    <a:pt x="0" y="947400"/>
                  </a:lnTo>
                  <a:close/>
                </a:path>
              </a:pathLst>
            </a:custGeom>
            <a:solidFill>
              <a:srgbClr val="000000">
                <a:alpha val="0"/>
              </a:srgbClr>
            </a:solidFill>
          </p:spPr>
        </p:sp>
        <p:sp>
          <p:nvSpPr>
            <p:cNvPr id="13" name="TextBox 13"/>
            <p:cNvSpPr txBox="1"/>
            <p:nvPr/>
          </p:nvSpPr>
          <p:spPr>
            <a:xfrm>
              <a:off x="0" y="-9525"/>
              <a:ext cx="4394001" cy="956925"/>
            </a:xfrm>
            <a:prstGeom prst="rect">
              <a:avLst/>
            </a:prstGeom>
          </p:spPr>
          <p:txBody>
            <a:bodyPr lIns="0" tIns="0" rIns="0" bIns="0" rtlCol="0" anchor="t"/>
            <a:lstStyle/>
            <a:p>
              <a:pPr algn="l">
                <a:lnSpc>
                  <a:spcPts val="4355"/>
                </a:lnSpc>
              </a:pPr>
              <a:r>
                <a:rPr lang="ja-JP" altLang="en-US" sz="3500" b="1" dirty="0">
                  <a:solidFill>
                    <a:srgbClr val="FFFFFF"/>
                  </a:solidFill>
                  <a:latin typeface="BIZ UDGothic" panose="020B0400000000000000" pitchFamily="33" charset="-128"/>
                  <a:ea typeface="BIZ UDGothic" panose="020B0400000000000000" pitchFamily="33" charset="-128"/>
                  <a:cs typeface="Tlab 돋움 미디움 Bold"/>
                  <a:sym typeface="Tlab 돋움 미디움 Bold"/>
                </a:rPr>
                <a:t>映画の詳細情報</a:t>
              </a:r>
              <a:endParaRPr lang="en-US" sz="3500" b="1" dirty="0">
                <a:solidFill>
                  <a:srgbClr val="FFFFFF"/>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4" name="Group 14"/>
          <p:cNvGrpSpPr/>
          <p:nvPr/>
        </p:nvGrpSpPr>
        <p:grpSpPr>
          <a:xfrm>
            <a:off x="781494" y="8445672"/>
            <a:ext cx="6838506" cy="1245313"/>
            <a:chOff x="0" y="-85725"/>
            <a:chExt cx="9118009" cy="1660417"/>
          </a:xfrm>
        </p:grpSpPr>
        <p:sp>
          <p:nvSpPr>
            <p:cNvPr id="15" name="Freeform 15"/>
            <p:cNvSpPr/>
            <p:nvPr/>
          </p:nvSpPr>
          <p:spPr>
            <a:xfrm>
              <a:off x="0" y="0"/>
              <a:ext cx="8603721" cy="1574692"/>
            </a:xfrm>
            <a:custGeom>
              <a:avLst/>
              <a:gdLst/>
              <a:ahLst/>
              <a:cxnLst/>
              <a:rect l="l" t="t" r="r" b="b"/>
              <a:pathLst>
                <a:path w="8603721" h="1574692">
                  <a:moveTo>
                    <a:pt x="0" y="0"/>
                  </a:moveTo>
                  <a:lnTo>
                    <a:pt x="8603721" y="0"/>
                  </a:lnTo>
                  <a:lnTo>
                    <a:pt x="8603721" y="1574692"/>
                  </a:lnTo>
                  <a:lnTo>
                    <a:pt x="0" y="1574692"/>
                  </a:lnTo>
                  <a:close/>
                </a:path>
              </a:pathLst>
            </a:custGeom>
            <a:solidFill>
              <a:srgbClr val="000000">
                <a:alpha val="0"/>
              </a:srgbClr>
            </a:solidFill>
          </p:spPr>
        </p:sp>
        <p:sp>
          <p:nvSpPr>
            <p:cNvPr id="16" name="TextBox 16"/>
            <p:cNvSpPr txBox="1"/>
            <p:nvPr/>
          </p:nvSpPr>
          <p:spPr>
            <a:xfrm>
              <a:off x="0" y="-85725"/>
              <a:ext cx="9118009" cy="1660417"/>
            </a:xfrm>
            <a:prstGeom prst="rect">
              <a:avLst/>
            </a:prstGeom>
          </p:spPr>
          <p:txBody>
            <a:bodyPr lIns="0" tIns="0" rIns="0" bIns="0" rtlCol="0" anchor="t"/>
            <a:lstStyle/>
            <a:p>
              <a:pPr marL="647700" lvl="1" indent="-323850" algn="l">
                <a:lnSpc>
                  <a:spcPts val="4500"/>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映画公開日、評価、ジャンル、上映時間、あらすじ情報が確認可能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7" name="Group 17"/>
          <p:cNvGrpSpPr/>
          <p:nvPr/>
        </p:nvGrpSpPr>
        <p:grpSpPr>
          <a:xfrm>
            <a:off x="9330308" y="2299051"/>
            <a:ext cx="7308247" cy="5000339"/>
            <a:chOff x="0" y="0"/>
            <a:chExt cx="9744329" cy="6667119"/>
          </a:xfrm>
        </p:grpSpPr>
        <p:sp>
          <p:nvSpPr>
            <p:cNvPr id="18" name="Freeform 18"/>
            <p:cNvSpPr/>
            <p:nvPr/>
          </p:nvSpPr>
          <p:spPr>
            <a:xfrm>
              <a:off x="0" y="0"/>
              <a:ext cx="9744329" cy="6667119"/>
            </a:xfrm>
            <a:custGeom>
              <a:avLst/>
              <a:gdLst/>
              <a:ahLst/>
              <a:cxnLst/>
              <a:rect l="l" t="t" r="r" b="b"/>
              <a:pathLst>
                <a:path w="9744329" h="6667119">
                  <a:moveTo>
                    <a:pt x="0" y="0"/>
                  </a:moveTo>
                  <a:lnTo>
                    <a:pt x="9744329" y="0"/>
                  </a:lnTo>
                  <a:lnTo>
                    <a:pt x="9744329" y="6667119"/>
                  </a:lnTo>
                  <a:lnTo>
                    <a:pt x="0" y="6667119"/>
                  </a:lnTo>
                  <a:lnTo>
                    <a:pt x="0" y="0"/>
                  </a:lnTo>
                  <a:close/>
                </a:path>
              </a:pathLst>
            </a:custGeom>
            <a:blipFill>
              <a:blip r:embed="rId3"/>
              <a:stretch>
                <a:fillRect l="-1232" r="-1232"/>
              </a:stretch>
            </a:blipFill>
          </p:spPr>
        </p:sp>
      </p:grpSp>
      <p:grpSp>
        <p:nvGrpSpPr>
          <p:cNvPr id="19" name="Group 19"/>
          <p:cNvGrpSpPr/>
          <p:nvPr/>
        </p:nvGrpSpPr>
        <p:grpSpPr>
          <a:xfrm>
            <a:off x="9507290" y="7694711"/>
            <a:ext cx="3295501" cy="710550"/>
            <a:chOff x="0" y="0"/>
            <a:chExt cx="4394001" cy="947400"/>
          </a:xfrm>
        </p:grpSpPr>
        <p:sp>
          <p:nvSpPr>
            <p:cNvPr id="20" name="Freeform 20"/>
            <p:cNvSpPr/>
            <p:nvPr/>
          </p:nvSpPr>
          <p:spPr>
            <a:xfrm>
              <a:off x="0" y="0"/>
              <a:ext cx="4394001" cy="947400"/>
            </a:xfrm>
            <a:custGeom>
              <a:avLst/>
              <a:gdLst/>
              <a:ahLst/>
              <a:cxnLst/>
              <a:rect l="l" t="t" r="r" b="b"/>
              <a:pathLst>
                <a:path w="4394001" h="947400">
                  <a:moveTo>
                    <a:pt x="0" y="0"/>
                  </a:moveTo>
                  <a:lnTo>
                    <a:pt x="4394001" y="0"/>
                  </a:lnTo>
                  <a:lnTo>
                    <a:pt x="4394001" y="947400"/>
                  </a:lnTo>
                  <a:lnTo>
                    <a:pt x="0" y="947400"/>
                  </a:lnTo>
                  <a:close/>
                </a:path>
              </a:pathLst>
            </a:custGeom>
            <a:solidFill>
              <a:srgbClr val="000000">
                <a:alpha val="0"/>
              </a:srgbClr>
            </a:solidFill>
          </p:spPr>
        </p:sp>
        <p:sp>
          <p:nvSpPr>
            <p:cNvPr id="21" name="TextBox 21"/>
            <p:cNvSpPr txBox="1"/>
            <p:nvPr/>
          </p:nvSpPr>
          <p:spPr>
            <a:xfrm>
              <a:off x="0" y="-9525"/>
              <a:ext cx="4394001" cy="956925"/>
            </a:xfrm>
            <a:prstGeom prst="rect">
              <a:avLst/>
            </a:prstGeom>
          </p:spPr>
          <p:txBody>
            <a:bodyPr lIns="0" tIns="0" rIns="0" bIns="0" rtlCol="0" anchor="t"/>
            <a:lstStyle/>
            <a:p>
              <a:pPr algn="l">
                <a:lnSpc>
                  <a:spcPts val="4355"/>
                </a:lnSpc>
              </a:pPr>
              <a:r>
                <a:rPr lang="ja-JP" altLang="en-US" sz="3500" b="1" dirty="0">
                  <a:solidFill>
                    <a:srgbClr val="FFFFFF"/>
                  </a:solidFill>
                  <a:latin typeface="BIZ UDGothic" panose="020B0400000000000000" pitchFamily="33" charset="-128"/>
                  <a:ea typeface="BIZ UDGothic" panose="020B0400000000000000" pitchFamily="33" charset="-128"/>
                  <a:cs typeface="Tlab 돋움 미디움 Bold"/>
                  <a:sym typeface="Tlab 돋움 미디움 Bold"/>
                </a:rPr>
                <a:t>レビュー管理</a:t>
              </a:r>
              <a:endParaRPr lang="en-US" sz="3500" b="1" dirty="0">
                <a:solidFill>
                  <a:srgbClr val="FFFFFF"/>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22" name="Group 22"/>
          <p:cNvGrpSpPr/>
          <p:nvPr/>
        </p:nvGrpSpPr>
        <p:grpSpPr>
          <a:xfrm>
            <a:off x="9330308" y="8509966"/>
            <a:ext cx="7673933" cy="1181019"/>
            <a:chOff x="0" y="0"/>
            <a:chExt cx="10231910" cy="1574692"/>
          </a:xfrm>
        </p:grpSpPr>
        <p:sp>
          <p:nvSpPr>
            <p:cNvPr id="23" name="Freeform 23"/>
            <p:cNvSpPr/>
            <p:nvPr/>
          </p:nvSpPr>
          <p:spPr>
            <a:xfrm>
              <a:off x="0" y="0"/>
              <a:ext cx="10231910" cy="1574692"/>
            </a:xfrm>
            <a:custGeom>
              <a:avLst/>
              <a:gdLst/>
              <a:ahLst/>
              <a:cxnLst/>
              <a:rect l="l" t="t" r="r" b="b"/>
              <a:pathLst>
                <a:path w="10231910" h="1574692">
                  <a:moveTo>
                    <a:pt x="0" y="0"/>
                  </a:moveTo>
                  <a:lnTo>
                    <a:pt x="10231910" y="0"/>
                  </a:lnTo>
                  <a:lnTo>
                    <a:pt x="10231910" y="1574692"/>
                  </a:lnTo>
                  <a:lnTo>
                    <a:pt x="0" y="1574692"/>
                  </a:lnTo>
                  <a:close/>
                </a:path>
              </a:pathLst>
            </a:custGeom>
            <a:solidFill>
              <a:srgbClr val="000000">
                <a:alpha val="0"/>
              </a:srgbClr>
            </a:solidFill>
          </p:spPr>
        </p:sp>
        <p:sp>
          <p:nvSpPr>
            <p:cNvPr id="24" name="TextBox 24"/>
            <p:cNvSpPr txBox="1"/>
            <p:nvPr/>
          </p:nvSpPr>
          <p:spPr>
            <a:xfrm>
              <a:off x="0" y="-85725"/>
              <a:ext cx="10231910" cy="1660417"/>
            </a:xfrm>
            <a:prstGeom prst="rect">
              <a:avLst/>
            </a:prstGeom>
          </p:spPr>
          <p:txBody>
            <a:bodyPr lIns="0" tIns="0" rIns="0" bIns="0" rtlCol="0" anchor="t"/>
            <a:lstStyle/>
            <a:p>
              <a:pPr marL="647700" lvl="1" indent="-323850" algn="l">
                <a:lnSpc>
                  <a:spcPts val="4500"/>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会員の場合、レビューを作成し、本人のレビューを修正または削除可能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8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pic>
        <p:nvPicPr>
          <p:cNvPr id="4" name="Picture 4">
            <a:hlinkClick r:id="" action="ppaction://media"/>
          </p:cNvPr>
          <p:cNvPicPr>
            <a:picLocks noChangeAspect="1"/>
          </p:cNvPicPr>
          <p:nvPr>
            <a:videoFile r:link="rId1"/>
            <p:extLst>
              <p:ext uri="{DAA4B4D4-6D71-4841-9C94-3DE7FCFB9230}">
                <p14:media xmlns:p14="http://schemas.microsoft.com/office/powerpoint/2010/main" r:embed="rId2">
                  <p14:trim end="4036"/>
                </p14:media>
              </p:ext>
            </p:extLst>
          </p:nvPr>
        </p:nvPicPr>
        <p:blipFill>
          <a:blip r:embed="rId6"/>
          <a:srcRect t="8058" b="222"/>
          <a:stretch>
            <a:fillRect/>
          </a:stretch>
        </p:blipFill>
        <p:spPr>
          <a:xfrm>
            <a:off x="0" y="-254416"/>
            <a:ext cx="18288000" cy="8998366"/>
          </a:xfrm>
          <a:prstGeom prst="rect">
            <a:avLst/>
          </a:prstGeom>
        </p:spPr>
      </p:pic>
      <p:grpSp>
        <p:nvGrpSpPr>
          <p:cNvPr id="5" name="Group 5"/>
          <p:cNvGrpSpPr/>
          <p:nvPr/>
        </p:nvGrpSpPr>
        <p:grpSpPr>
          <a:xfrm>
            <a:off x="0" y="8743950"/>
            <a:ext cx="18288000" cy="1534565"/>
            <a:chOff x="0" y="0"/>
            <a:chExt cx="24384000" cy="2046087"/>
          </a:xfrm>
        </p:grpSpPr>
        <p:sp>
          <p:nvSpPr>
            <p:cNvPr id="6" name="Freeform 6"/>
            <p:cNvSpPr/>
            <p:nvPr/>
          </p:nvSpPr>
          <p:spPr>
            <a:xfrm>
              <a:off x="0" y="0"/>
              <a:ext cx="24384000" cy="2046087"/>
            </a:xfrm>
            <a:custGeom>
              <a:avLst/>
              <a:gdLst/>
              <a:ahLst/>
              <a:cxnLst/>
              <a:rect l="l" t="t" r="r" b="b"/>
              <a:pathLst>
                <a:path w="24384000" h="2046087">
                  <a:moveTo>
                    <a:pt x="0" y="0"/>
                  </a:moveTo>
                  <a:lnTo>
                    <a:pt x="24384000" y="0"/>
                  </a:lnTo>
                  <a:lnTo>
                    <a:pt x="24384000" y="2046087"/>
                  </a:lnTo>
                  <a:lnTo>
                    <a:pt x="0" y="2046087"/>
                  </a:lnTo>
                  <a:close/>
                </a:path>
              </a:pathLst>
            </a:custGeom>
            <a:solidFill>
              <a:srgbClr val="FFFFFF"/>
            </a:solidFill>
          </p:spPr>
        </p:sp>
      </p:grpSp>
      <p:pic>
        <p:nvPicPr>
          <p:cNvPr id="7" name="optimistic-life-149263">
            <a:hlinkClick r:id="" action="ppaction://media"/>
            <a:extLst>
              <a:ext uri="{FF2B5EF4-FFF2-40B4-BE49-F238E27FC236}">
                <a16:creationId xmlns:a16="http://schemas.microsoft.com/office/drawing/2014/main" id="{6A637E0B-163B-4655-88A4-CCD6C4F05375}"/>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6154400" y="6674146"/>
            <a:ext cx="1554163" cy="1554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250" fill="hold"/>
                                        <p:tgtEl>
                                          <p:spTgt spid="4"/>
                                        </p:tgtEl>
                                      </p:cBhvr>
                                    </p:cmd>
                                  </p:childTnLst>
                                </p:cTn>
                              </p:par>
                            </p:childTnLst>
                          </p:cTn>
                        </p:par>
                        <p:par>
                          <p:cTn id="7" fill="hold">
                            <p:stCondLst>
                              <p:cond delay="69250"/>
                            </p:stCondLst>
                            <p:childTnLst>
                              <p:par>
                                <p:cTn id="8" presetID="1" presetClass="mediacall" presetSubtype="0" fill="hold" nodeType="afterEffect">
                                  <p:stCondLst>
                                    <p:cond delay="0"/>
                                  </p:stCondLst>
                                  <p:childTnLst>
                                    <p:cmd type="call" cmd="playFrom(0.0)">
                                      <p:cBhvr>
                                        <p:cTn id="9" dur="1211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showWhenStopped="0">
                <p:cTn id="16"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6" name="Group 6"/>
          <p:cNvGrpSpPr/>
          <p:nvPr/>
        </p:nvGrpSpPr>
        <p:grpSpPr>
          <a:xfrm>
            <a:off x="0" y="0"/>
            <a:ext cx="7395496" cy="10287000"/>
            <a:chOff x="0" y="0"/>
            <a:chExt cx="9860661" cy="13716000"/>
          </a:xfrm>
        </p:grpSpPr>
        <p:sp>
          <p:nvSpPr>
            <p:cNvPr id="7" name="Freeform 7"/>
            <p:cNvSpPr/>
            <p:nvPr/>
          </p:nvSpPr>
          <p:spPr>
            <a:xfrm>
              <a:off x="0" y="0"/>
              <a:ext cx="9860661" cy="13716000"/>
            </a:xfrm>
            <a:custGeom>
              <a:avLst/>
              <a:gdLst/>
              <a:ahLst/>
              <a:cxnLst/>
              <a:rect l="l" t="t" r="r" b="b"/>
              <a:pathLst>
                <a:path w="9860661" h="13716000">
                  <a:moveTo>
                    <a:pt x="0" y="0"/>
                  </a:moveTo>
                  <a:lnTo>
                    <a:pt x="9860661" y="0"/>
                  </a:lnTo>
                  <a:lnTo>
                    <a:pt x="9860661" y="13716000"/>
                  </a:lnTo>
                  <a:lnTo>
                    <a:pt x="0" y="13716000"/>
                  </a:lnTo>
                  <a:lnTo>
                    <a:pt x="0" y="0"/>
                  </a:lnTo>
                  <a:close/>
                </a:path>
              </a:pathLst>
            </a:custGeom>
            <a:blipFill>
              <a:blip r:embed="rId2"/>
              <a:stretch>
                <a:fillRect l="-1191" r="-1191"/>
              </a:stretch>
            </a:blipFill>
          </p:spPr>
        </p:sp>
      </p:grpSp>
      <p:grpSp>
        <p:nvGrpSpPr>
          <p:cNvPr id="8" name="Group 8"/>
          <p:cNvGrpSpPr/>
          <p:nvPr/>
        </p:nvGrpSpPr>
        <p:grpSpPr>
          <a:xfrm>
            <a:off x="7937746" y="3892898"/>
            <a:ext cx="9270503" cy="1175543"/>
            <a:chOff x="-1" y="-28575"/>
            <a:chExt cx="12360670" cy="1567391"/>
          </a:xfrm>
        </p:grpSpPr>
        <p:sp>
          <p:nvSpPr>
            <p:cNvPr id="9" name="Freeform 9"/>
            <p:cNvSpPr/>
            <p:nvPr/>
          </p:nvSpPr>
          <p:spPr>
            <a:xfrm>
              <a:off x="0" y="0"/>
              <a:ext cx="9349581" cy="1538816"/>
            </a:xfrm>
            <a:custGeom>
              <a:avLst/>
              <a:gdLst/>
              <a:ahLst/>
              <a:cxnLst/>
              <a:rect l="l" t="t" r="r" b="b"/>
              <a:pathLst>
                <a:path w="9349581" h="1538816">
                  <a:moveTo>
                    <a:pt x="0" y="0"/>
                  </a:moveTo>
                  <a:lnTo>
                    <a:pt x="9349581" y="0"/>
                  </a:lnTo>
                  <a:lnTo>
                    <a:pt x="9349581" y="1538816"/>
                  </a:lnTo>
                  <a:lnTo>
                    <a:pt x="0" y="1538816"/>
                  </a:lnTo>
                  <a:close/>
                </a:path>
              </a:pathLst>
            </a:custGeom>
            <a:solidFill>
              <a:srgbClr val="000000">
                <a:alpha val="0"/>
              </a:srgbClr>
            </a:solidFill>
          </p:spPr>
        </p:sp>
        <p:sp>
          <p:nvSpPr>
            <p:cNvPr id="10" name="TextBox 10"/>
            <p:cNvSpPr txBox="1"/>
            <p:nvPr/>
          </p:nvSpPr>
          <p:spPr>
            <a:xfrm>
              <a:off x="-1" y="-28575"/>
              <a:ext cx="12360670" cy="1567391"/>
            </a:xfrm>
            <a:prstGeom prst="rect">
              <a:avLst/>
            </a:prstGeom>
          </p:spPr>
          <p:txBody>
            <a:bodyPr lIns="0" tIns="0" rIns="0" bIns="0" rtlCol="0" anchor="t"/>
            <a:lstStyle/>
            <a:p>
              <a:pPr algn="l">
                <a:lnSpc>
                  <a:spcPts val="6875"/>
                </a:lnSpc>
              </a:pPr>
              <a:r>
                <a:rPr lang="ja-JP" alt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マイ</a:t>
              </a:r>
              <a:r>
                <a:rPr lang="en-US" altLang="ja-JP"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a:t>
              </a:r>
              <a:r>
                <a:rPr lang="ja-JP" alt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レビュー</a:t>
              </a:r>
              <a:r>
                <a:rPr lang="en-US" altLang="ja-JP"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a:t>
              </a:r>
              <a:r>
                <a:rPr lang="ja-JP" alt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リスト</a:t>
              </a:r>
              <a:endParaRPr 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1" name="Group 11"/>
          <p:cNvGrpSpPr/>
          <p:nvPr/>
        </p:nvGrpSpPr>
        <p:grpSpPr>
          <a:xfrm>
            <a:off x="7937747" y="5411257"/>
            <a:ext cx="9270504" cy="664573"/>
            <a:chOff x="0" y="0"/>
            <a:chExt cx="12360672" cy="886097"/>
          </a:xfrm>
        </p:grpSpPr>
        <p:sp>
          <p:nvSpPr>
            <p:cNvPr id="12" name="Freeform 12"/>
            <p:cNvSpPr/>
            <p:nvPr/>
          </p:nvSpPr>
          <p:spPr>
            <a:xfrm>
              <a:off x="0" y="0"/>
              <a:ext cx="12360672" cy="886097"/>
            </a:xfrm>
            <a:custGeom>
              <a:avLst/>
              <a:gdLst/>
              <a:ahLst/>
              <a:cxnLst/>
              <a:rect l="l" t="t" r="r" b="b"/>
              <a:pathLst>
                <a:path w="12360672" h="886097">
                  <a:moveTo>
                    <a:pt x="0" y="0"/>
                  </a:moveTo>
                  <a:lnTo>
                    <a:pt x="12360672" y="0"/>
                  </a:lnTo>
                  <a:lnTo>
                    <a:pt x="12360672" y="886097"/>
                  </a:lnTo>
                  <a:lnTo>
                    <a:pt x="0" y="886097"/>
                  </a:lnTo>
                  <a:close/>
                </a:path>
              </a:pathLst>
            </a:custGeom>
            <a:solidFill>
              <a:srgbClr val="000000">
                <a:alpha val="0"/>
              </a:srgbClr>
            </a:solidFill>
          </p:spPr>
        </p:sp>
        <p:sp>
          <p:nvSpPr>
            <p:cNvPr id="13" name="TextBox 13"/>
            <p:cNvSpPr txBox="1"/>
            <p:nvPr/>
          </p:nvSpPr>
          <p:spPr>
            <a:xfrm>
              <a:off x="0" y="-85725"/>
              <a:ext cx="12360672" cy="971822"/>
            </a:xfrm>
            <a:prstGeom prst="rect">
              <a:avLst/>
            </a:prstGeom>
          </p:spPr>
          <p:txBody>
            <a:bodyPr lIns="0" tIns="0" rIns="0" bIns="0" rtlCol="0" anchor="t"/>
            <a:lstStyle/>
            <a:p>
              <a:pPr marL="647700" lvl="1" indent="-323850" algn="l">
                <a:lnSpc>
                  <a:spcPts val="4579"/>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レビュー確認</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自分が作成したレビューを確認したり、削除可能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4" name="Group 14"/>
          <p:cNvGrpSpPr/>
          <p:nvPr/>
        </p:nvGrpSpPr>
        <p:grpSpPr>
          <a:xfrm>
            <a:off x="7937747" y="6220087"/>
            <a:ext cx="10113400" cy="1150378"/>
            <a:chOff x="0" y="0"/>
            <a:chExt cx="13484534" cy="1533837"/>
          </a:xfrm>
        </p:grpSpPr>
        <p:sp>
          <p:nvSpPr>
            <p:cNvPr id="15" name="Freeform 15"/>
            <p:cNvSpPr/>
            <p:nvPr/>
          </p:nvSpPr>
          <p:spPr>
            <a:xfrm>
              <a:off x="0" y="0"/>
              <a:ext cx="13484534" cy="1010920"/>
            </a:xfrm>
            <a:custGeom>
              <a:avLst/>
              <a:gdLst/>
              <a:ahLst/>
              <a:cxnLst/>
              <a:rect l="l" t="t" r="r" b="b"/>
              <a:pathLst>
                <a:path w="13484534" h="1010920">
                  <a:moveTo>
                    <a:pt x="0" y="0"/>
                  </a:moveTo>
                  <a:lnTo>
                    <a:pt x="13484534" y="0"/>
                  </a:lnTo>
                  <a:lnTo>
                    <a:pt x="13484534" y="1010920"/>
                  </a:lnTo>
                  <a:lnTo>
                    <a:pt x="0" y="1010920"/>
                  </a:lnTo>
                  <a:close/>
                </a:path>
              </a:pathLst>
            </a:custGeom>
            <a:solidFill>
              <a:srgbClr val="000000">
                <a:alpha val="0"/>
              </a:srgbClr>
            </a:solidFill>
          </p:spPr>
        </p:sp>
        <p:sp>
          <p:nvSpPr>
            <p:cNvPr id="16" name="TextBox 16"/>
            <p:cNvSpPr txBox="1"/>
            <p:nvPr/>
          </p:nvSpPr>
          <p:spPr>
            <a:xfrm>
              <a:off x="0" y="437192"/>
              <a:ext cx="12682738" cy="1096645"/>
            </a:xfrm>
            <a:prstGeom prst="rect">
              <a:avLst/>
            </a:prstGeom>
          </p:spPr>
          <p:txBody>
            <a:bodyPr lIns="0" tIns="0" rIns="0" bIns="0" rtlCol="0" anchor="t"/>
            <a:lstStyle/>
            <a:p>
              <a:pPr marL="647700" lvl="1" indent="-323850" algn="l">
                <a:lnSpc>
                  <a:spcPts val="4579"/>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詳細を見る</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 </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該当カードを選択すると、映画の詳細を見るページに移動</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8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pic>
        <p:nvPicPr>
          <p:cNvPr id="4" name="Picture 4">
            <a:hlinkClick r:id="" action="ppaction://media"/>
          </p:cNvPr>
          <p:cNvPicPr>
            <a:picLocks noChangeAspect="1"/>
          </p:cNvPicPr>
          <p:nvPr>
            <a:videoFile r:link="rId1"/>
            <p:extLst>
              <p:ext uri="{DAA4B4D4-6D71-4841-9C94-3DE7FCFB9230}">
                <p14:media xmlns:p14="http://schemas.microsoft.com/office/powerpoint/2010/main" r:embed="rId2">
                  <p14:trim st="1180" end="1543"/>
                </p14:media>
              </p:ext>
            </p:extLst>
          </p:nvPr>
        </p:nvPicPr>
        <p:blipFill>
          <a:blip r:embed="rId6"/>
          <a:srcRect l="32" t="8058" r="32"/>
          <a:stretch>
            <a:fillRect/>
          </a:stretch>
        </p:blipFill>
        <p:spPr>
          <a:xfrm>
            <a:off x="0" y="-251835"/>
            <a:ext cx="18288000" cy="9026017"/>
          </a:xfrm>
          <a:prstGeom prst="rect">
            <a:avLst/>
          </a:prstGeom>
        </p:spPr>
      </p:pic>
      <p:grpSp>
        <p:nvGrpSpPr>
          <p:cNvPr id="5" name="Group 5"/>
          <p:cNvGrpSpPr/>
          <p:nvPr/>
        </p:nvGrpSpPr>
        <p:grpSpPr>
          <a:xfrm>
            <a:off x="0" y="8743950"/>
            <a:ext cx="18288000" cy="1534565"/>
            <a:chOff x="0" y="0"/>
            <a:chExt cx="24384000" cy="2046087"/>
          </a:xfrm>
        </p:grpSpPr>
        <p:sp>
          <p:nvSpPr>
            <p:cNvPr id="6" name="Freeform 6"/>
            <p:cNvSpPr/>
            <p:nvPr/>
          </p:nvSpPr>
          <p:spPr>
            <a:xfrm>
              <a:off x="0" y="0"/>
              <a:ext cx="24384000" cy="2046087"/>
            </a:xfrm>
            <a:custGeom>
              <a:avLst/>
              <a:gdLst/>
              <a:ahLst/>
              <a:cxnLst/>
              <a:rect l="l" t="t" r="r" b="b"/>
              <a:pathLst>
                <a:path w="24384000" h="2046087">
                  <a:moveTo>
                    <a:pt x="0" y="0"/>
                  </a:moveTo>
                  <a:lnTo>
                    <a:pt x="24384000" y="0"/>
                  </a:lnTo>
                  <a:lnTo>
                    <a:pt x="24384000" y="2046087"/>
                  </a:lnTo>
                  <a:lnTo>
                    <a:pt x="0" y="2046087"/>
                  </a:lnTo>
                  <a:close/>
                </a:path>
              </a:pathLst>
            </a:custGeom>
            <a:solidFill>
              <a:srgbClr val="FFFFFF"/>
            </a:solidFill>
          </p:spPr>
        </p:sp>
      </p:grpSp>
      <p:pic>
        <p:nvPicPr>
          <p:cNvPr id="7" name="optimistic-life-149263">
            <a:hlinkClick r:id="" action="ppaction://media"/>
            <a:extLst>
              <a:ext uri="{FF2B5EF4-FFF2-40B4-BE49-F238E27FC236}">
                <a16:creationId xmlns:a16="http://schemas.microsoft.com/office/drawing/2014/main" id="{8FF190A7-DFC7-03AF-83FF-519EFBC6075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6154400" y="6674146"/>
            <a:ext cx="1554163" cy="1554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55" fill="hold"/>
                                        <p:tgtEl>
                                          <p:spTgt spid="4"/>
                                        </p:tgtEl>
                                      </p:cBhvr>
                                    </p:cmd>
                                  </p:childTnLst>
                                </p:cTn>
                              </p:par>
                            </p:childTnLst>
                          </p:cTn>
                        </p:par>
                        <p:par>
                          <p:cTn id="7" fill="hold">
                            <p:stCondLst>
                              <p:cond delay="31955"/>
                            </p:stCondLst>
                            <p:childTnLst>
                              <p:par>
                                <p:cTn id="8" presetID="1" presetClass="mediacall" presetSubtype="0" fill="hold" nodeType="afterEffect">
                                  <p:stCondLst>
                                    <p:cond delay="0"/>
                                  </p:stCondLst>
                                  <p:childTnLst>
                                    <p:cmd type="call" cmd="playFrom(0.0)">
                                      <p:cBhvr>
                                        <p:cTn id="9" dur="1211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showWhenStopped="0">
                <p:cTn id="16"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4C1C2"/>
            </a:solidFill>
          </p:spPr>
        </p:sp>
      </p:grpSp>
      <p:grpSp>
        <p:nvGrpSpPr>
          <p:cNvPr id="4" name="Group 4"/>
          <p:cNvGrpSpPr/>
          <p:nvPr/>
        </p:nvGrpSpPr>
        <p:grpSpPr>
          <a:xfrm>
            <a:off x="0" y="-295870"/>
            <a:ext cx="18288000" cy="10582847"/>
            <a:chOff x="0" y="0"/>
            <a:chExt cx="24384000" cy="14110463"/>
          </a:xfrm>
        </p:grpSpPr>
        <p:sp>
          <p:nvSpPr>
            <p:cNvPr id="5" name="Freeform 5"/>
            <p:cNvSpPr/>
            <p:nvPr/>
          </p:nvSpPr>
          <p:spPr>
            <a:xfrm>
              <a:off x="0" y="0"/>
              <a:ext cx="24384000" cy="14110463"/>
            </a:xfrm>
            <a:custGeom>
              <a:avLst/>
              <a:gdLst/>
              <a:ahLst/>
              <a:cxnLst/>
              <a:rect l="l" t="t" r="r" b="b"/>
              <a:pathLst>
                <a:path w="24384000" h="14110463">
                  <a:moveTo>
                    <a:pt x="0" y="0"/>
                  </a:moveTo>
                  <a:lnTo>
                    <a:pt x="24384000" y="0"/>
                  </a:lnTo>
                  <a:lnTo>
                    <a:pt x="24384000" y="14110463"/>
                  </a:lnTo>
                  <a:lnTo>
                    <a:pt x="0" y="14110463"/>
                  </a:lnTo>
                  <a:close/>
                </a:path>
              </a:pathLst>
            </a:custGeom>
            <a:solidFill>
              <a:srgbClr val="FFFFFF"/>
            </a:solidFill>
          </p:spPr>
        </p:sp>
      </p:grpSp>
      <p:grpSp>
        <p:nvGrpSpPr>
          <p:cNvPr id="6" name="Group 6"/>
          <p:cNvGrpSpPr/>
          <p:nvPr/>
        </p:nvGrpSpPr>
        <p:grpSpPr>
          <a:xfrm>
            <a:off x="1567426" y="1352416"/>
            <a:ext cx="11166987" cy="1048305"/>
            <a:chOff x="0" y="0"/>
            <a:chExt cx="14889316" cy="1397740"/>
          </a:xfrm>
        </p:grpSpPr>
        <p:sp>
          <p:nvSpPr>
            <p:cNvPr id="7" name="Freeform 7"/>
            <p:cNvSpPr/>
            <p:nvPr/>
          </p:nvSpPr>
          <p:spPr>
            <a:xfrm>
              <a:off x="0" y="0"/>
              <a:ext cx="14889316" cy="1397740"/>
            </a:xfrm>
            <a:custGeom>
              <a:avLst/>
              <a:gdLst/>
              <a:ahLst/>
              <a:cxnLst/>
              <a:rect l="l" t="t" r="r" b="b"/>
              <a:pathLst>
                <a:path w="14889316" h="1397740">
                  <a:moveTo>
                    <a:pt x="0" y="0"/>
                  </a:moveTo>
                  <a:lnTo>
                    <a:pt x="14889316" y="0"/>
                  </a:lnTo>
                  <a:lnTo>
                    <a:pt x="14889316" y="1397740"/>
                  </a:lnTo>
                  <a:lnTo>
                    <a:pt x="0" y="1397740"/>
                  </a:lnTo>
                  <a:close/>
                </a:path>
              </a:pathLst>
            </a:custGeom>
            <a:solidFill>
              <a:srgbClr val="000000">
                <a:alpha val="0"/>
              </a:srgbClr>
            </a:solidFill>
          </p:spPr>
        </p:sp>
        <p:sp>
          <p:nvSpPr>
            <p:cNvPr id="8" name="TextBox 8"/>
            <p:cNvSpPr txBox="1"/>
            <p:nvPr/>
          </p:nvSpPr>
          <p:spPr>
            <a:xfrm>
              <a:off x="0" y="-28575"/>
              <a:ext cx="14889316" cy="1426315"/>
            </a:xfrm>
            <a:prstGeom prst="rect">
              <a:avLst/>
            </a:prstGeom>
          </p:spPr>
          <p:txBody>
            <a:bodyPr lIns="0" tIns="0" rIns="0" bIns="0" rtlCol="0" anchor="t"/>
            <a:lstStyle/>
            <a:p>
              <a:pPr algn="l">
                <a:lnSpc>
                  <a:spcPts val="6936"/>
                </a:lnSpc>
              </a:pPr>
              <a:r>
                <a:rPr lang="ja-JP" altLang="en-US" sz="5562" b="1" dirty="0">
                  <a:solidFill>
                    <a:srgbClr val="41A4FF"/>
                  </a:solidFill>
                  <a:latin typeface="BIZ UDGothic" panose="020B0400000000000000" pitchFamily="33" charset="-128"/>
                  <a:ea typeface="BIZ UDGothic" panose="020B0400000000000000" pitchFamily="33" charset="-128"/>
                  <a:cs typeface="210 밀레니얼"/>
                  <a:sym typeface="210 밀레니얼"/>
                </a:rPr>
                <a:t>映画レビューサイトを選んだ理由</a:t>
              </a:r>
              <a:endParaRPr lang="en-US" sz="5562" b="1" dirty="0">
                <a:solidFill>
                  <a:srgbClr val="41A4FF"/>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9" name="Group 9"/>
          <p:cNvGrpSpPr/>
          <p:nvPr/>
        </p:nvGrpSpPr>
        <p:grpSpPr>
          <a:xfrm>
            <a:off x="1567426" y="3172247"/>
            <a:ext cx="3544044" cy="640396"/>
            <a:chOff x="0" y="0"/>
            <a:chExt cx="4725392" cy="853862"/>
          </a:xfrm>
        </p:grpSpPr>
        <p:sp>
          <p:nvSpPr>
            <p:cNvPr id="10" name="Freeform 10"/>
            <p:cNvSpPr/>
            <p:nvPr/>
          </p:nvSpPr>
          <p:spPr>
            <a:xfrm>
              <a:off x="0" y="0"/>
              <a:ext cx="4725392" cy="853862"/>
            </a:xfrm>
            <a:custGeom>
              <a:avLst/>
              <a:gdLst/>
              <a:ahLst/>
              <a:cxnLst/>
              <a:rect l="l" t="t" r="r" b="b"/>
              <a:pathLst>
                <a:path w="4725392" h="853862">
                  <a:moveTo>
                    <a:pt x="0" y="0"/>
                  </a:moveTo>
                  <a:lnTo>
                    <a:pt x="4725392" y="0"/>
                  </a:lnTo>
                  <a:lnTo>
                    <a:pt x="4725392" y="853862"/>
                  </a:lnTo>
                  <a:lnTo>
                    <a:pt x="0" y="853862"/>
                  </a:lnTo>
                  <a:close/>
                </a:path>
              </a:pathLst>
            </a:custGeom>
            <a:solidFill>
              <a:srgbClr val="000000">
                <a:alpha val="0"/>
              </a:srgbClr>
            </a:solidFill>
          </p:spPr>
        </p:sp>
        <p:sp>
          <p:nvSpPr>
            <p:cNvPr id="11" name="TextBox 11"/>
            <p:cNvSpPr txBox="1"/>
            <p:nvPr/>
          </p:nvSpPr>
          <p:spPr>
            <a:xfrm>
              <a:off x="0" y="-19050"/>
              <a:ext cx="4725392" cy="872912"/>
            </a:xfrm>
            <a:prstGeom prst="rect">
              <a:avLst/>
            </a:prstGeom>
          </p:spPr>
          <p:txBody>
            <a:bodyPr lIns="0" tIns="0" rIns="0" bIns="0" rtlCol="0" anchor="t"/>
            <a:lstStyle/>
            <a:p>
              <a:pPr algn="l">
                <a:lnSpc>
                  <a:spcPts val="3811"/>
                </a:lnSpc>
              </a:pPr>
              <a:r>
                <a:rPr lang="en-US" altLang="ja-JP" sz="3049"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1. </a:t>
              </a:r>
              <a:r>
                <a:rPr lang="ja-JP" altLang="en-US" sz="3049"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開発目標</a:t>
              </a:r>
              <a:endParaRPr lang="en-US" sz="3049"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2" name="Group 12"/>
          <p:cNvGrpSpPr/>
          <p:nvPr/>
        </p:nvGrpSpPr>
        <p:grpSpPr>
          <a:xfrm>
            <a:off x="1567426" y="3546872"/>
            <a:ext cx="11310374" cy="1596628"/>
            <a:chOff x="0" y="-104775"/>
            <a:chExt cx="15080499" cy="2128838"/>
          </a:xfrm>
        </p:grpSpPr>
        <p:sp>
          <p:nvSpPr>
            <p:cNvPr id="13" name="Freeform 13"/>
            <p:cNvSpPr/>
            <p:nvPr/>
          </p:nvSpPr>
          <p:spPr>
            <a:xfrm>
              <a:off x="0" y="0"/>
              <a:ext cx="12252515" cy="2024063"/>
            </a:xfrm>
            <a:custGeom>
              <a:avLst/>
              <a:gdLst/>
              <a:ahLst/>
              <a:cxnLst/>
              <a:rect l="l" t="t" r="r" b="b"/>
              <a:pathLst>
                <a:path w="12252515" h="2024063">
                  <a:moveTo>
                    <a:pt x="0" y="0"/>
                  </a:moveTo>
                  <a:lnTo>
                    <a:pt x="12252515" y="0"/>
                  </a:lnTo>
                  <a:lnTo>
                    <a:pt x="12252515" y="2024063"/>
                  </a:lnTo>
                  <a:lnTo>
                    <a:pt x="0" y="2024063"/>
                  </a:lnTo>
                  <a:close/>
                </a:path>
              </a:pathLst>
            </a:custGeom>
            <a:solidFill>
              <a:srgbClr val="000000">
                <a:alpha val="0"/>
              </a:srgbClr>
            </a:solidFill>
          </p:spPr>
        </p:sp>
        <p:sp>
          <p:nvSpPr>
            <p:cNvPr id="14" name="TextBox 14"/>
            <p:cNvSpPr txBox="1"/>
            <p:nvPr/>
          </p:nvSpPr>
          <p:spPr>
            <a:xfrm>
              <a:off x="0" y="-104775"/>
              <a:ext cx="15080499" cy="2128838"/>
            </a:xfrm>
            <a:prstGeom prst="rect">
              <a:avLst/>
            </a:prstGeom>
          </p:spPr>
          <p:txBody>
            <a:bodyPr lIns="0" tIns="0" rIns="0" bIns="0" rtlCol="0" anchor="t"/>
            <a:lstStyle/>
            <a:p>
              <a:pPr marL="625022" lvl="3" indent="-156255" algn="l">
                <a:lnSpc>
                  <a:spcPts val="4050"/>
                </a:lnSpc>
                <a:buFont typeface="Arial"/>
                <a:buChar char="￭"/>
              </a:pPr>
              <a:r>
                <a:rPr lang="ja-JP" altLang="en-US" sz="2485"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ユーザーフレンドリーで直感的な映画レビュープラットフォームの構築</a:t>
              </a:r>
              <a:endParaRPr lang="en-US" sz="2485"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15" name="Group 15"/>
          <p:cNvGrpSpPr/>
          <p:nvPr/>
        </p:nvGrpSpPr>
        <p:grpSpPr>
          <a:xfrm>
            <a:off x="1418532" y="4911104"/>
            <a:ext cx="3544044" cy="640396"/>
            <a:chOff x="0" y="0"/>
            <a:chExt cx="4725392" cy="853862"/>
          </a:xfrm>
        </p:grpSpPr>
        <p:sp>
          <p:nvSpPr>
            <p:cNvPr id="16" name="Freeform 16"/>
            <p:cNvSpPr/>
            <p:nvPr/>
          </p:nvSpPr>
          <p:spPr>
            <a:xfrm>
              <a:off x="0" y="0"/>
              <a:ext cx="4725392" cy="853862"/>
            </a:xfrm>
            <a:custGeom>
              <a:avLst/>
              <a:gdLst/>
              <a:ahLst/>
              <a:cxnLst/>
              <a:rect l="l" t="t" r="r" b="b"/>
              <a:pathLst>
                <a:path w="4725392" h="853862">
                  <a:moveTo>
                    <a:pt x="0" y="0"/>
                  </a:moveTo>
                  <a:lnTo>
                    <a:pt x="4725392" y="0"/>
                  </a:lnTo>
                  <a:lnTo>
                    <a:pt x="4725392" y="853862"/>
                  </a:lnTo>
                  <a:lnTo>
                    <a:pt x="0" y="853862"/>
                  </a:lnTo>
                  <a:close/>
                </a:path>
              </a:pathLst>
            </a:custGeom>
            <a:solidFill>
              <a:srgbClr val="000000">
                <a:alpha val="0"/>
              </a:srgbClr>
            </a:solidFill>
          </p:spPr>
        </p:sp>
        <p:sp>
          <p:nvSpPr>
            <p:cNvPr id="17" name="TextBox 17"/>
            <p:cNvSpPr txBox="1"/>
            <p:nvPr/>
          </p:nvSpPr>
          <p:spPr>
            <a:xfrm>
              <a:off x="0" y="-19050"/>
              <a:ext cx="4725392" cy="872912"/>
            </a:xfrm>
            <a:prstGeom prst="rect">
              <a:avLst/>
            </a:prstGeom>
          </p:spPr>
          <p:txBody>
            <a:bodyPr lIns="0" tIns="0" rIns="0" bIns="0" rtlCol="0" anchor="t"/>
            <a:lstStyle/>
            <a:p>
              <a:pPr algn="l">
                <a:lnSpc>
                  <a:spcPts val="3811"/>
                </a:lnSpc>
              </a:pPr>
              <a:r>
                <a:rPr lang="en-US" altLang="ja-JP" sz="3049"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2. API</a:t>
              </a:r>
              <a:r>
                <a:rPr lang="ja-JP" altLang="en-US" sz="3049"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活用目標</a:t>
              </a:r>
              <a:endParaRPr lang="en-US" sz="3049"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8" name="Group 18"/>
          <p:cNvGrpSpPr/>
          <p:nvPr/>
        </p:nvGrpSpPr>
        <p:grpSpPr>
          <a:xfrm>
            <a:off x="1545125" y="5429354"/>
            <a:ext cx="7576574" cy="1064418"/>
            <a:chOff x="0" y="0"/>
            <a:chExt cx="10102099" cy="1419224"/>
          </a:xfrm>
        </p:grpSpPr>
        <p:sp>
          <p:nvSpPr>
            <p:cNvPr id="19" name="Freeform 19"/>
            <p:cNvSpPr/>
            <p:nvPr/>
          </p:nvSpPr>
          <p:spPr>
            <a:xfrm>
              <a:off x="0" y="0"/>
              <a:ext cx="10102099" cy="1419224"/>
            </a:xfrm>
            <a:custGeom>
              <a:avLst/>
              <a:gdLst/>
              <a:ahLst/>
              <a:cxnLst/>
              <a:rect l="l" t="t" r="r" b="b"/>
              <a:pathLst>
                <a:path w="10102099" h="1419224">
                  <a:moveTo>
                    <a:pt x="0" y="0"/>
                  </a:moveTo>
                  <a:lnTo>
                    <a:pt x="10102099" y="0"/>
                  </a:lnTo>
                  <a:lnTo>
                    <a:pt x="10102099" y="1419224"/>
                  </a:lnTo>
                  <a:lnTo>
                    <a:pt x="0" y="1419224"/>
                  </a:lnTo>
                  <a:close/>
                </a:path>
              </a:pathLst>
            </a:custGeom>
            <a:solidFill>
              <a:srgbClr val="000000">
                <a:alpha val="0"/>
              </a:srgbClr>
            </a:solidFill>
          </p:spPr>
        </p:sp>
        <p:sp>
          <p:nvSpPr>
            <p:cNvPr id="20" name="TextBox 20"/>
            <p:cNvSpPr txBox="1"/>
            <p:nvPr/>
          </p:nvSpPr>
          <p:spPr>
            <a:xfrm>
              <a:off x="0" y="-104775"/>
              <a:ext cx="10102099" cy="1523999"/>
            </a:xfrm>
            <a:prstGeom prst="rect">
              <a:avLst/>
            </a:prstGeom>
          </p:spPr>
          <p:txBody>
            <a:bodyPr lIns="0" tIns="0" rIns="0" bIns="0" rtlCol="0" anchor="t"/>
            <a:lstStyle/>
            <a:p>
              <a:pPr marL="625022" lvl="3" indent="-156255" algn="l">
                <a:lnSpc>
                  <a:spcPts val="4050"/>
                </a:lnSpc>
                <a:buFont typeface="Arial"/>
                <a:buChar char="￭"/>
              </a:pPr>
              <a:r>
                <a:rPr lang="en-US" altLang="ja-JP" sz="2485"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API</a:t>
              </a:r>
              <a:r>
                <a:rPr lang="ja-JP" altLang="en-US" sz="2485"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を直接使って学習する教育的な目的</a:t>
              </a:r>
              <a:endParaRPr lang="en-US" sz="2485"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21" name="Group 21"/>
          <p:cNvGrpSpPr/>
          <p:nvPr/>
        </p:nvGrpSpPr>
        <p:grpSpPr>
          <a:xfrm>
            <a:off x="1545125" y="6649962"/>
            <a:ext cx="3544044" cy="640396"/>
            <a:chOff x="0" y="0"/>
            <a:chExt cx="4725392" cy="853862"/>
          </a:xfrm>
        </p:grpSpPr>
        <p:sp>
          <p:nvSpPr>
            <p:cNvPr id="22" name="Freeform 22"/>
            <p:cNvSpPr/>
            <p:nvPr/>
          </p:nvSpPr>
          <p:spPr>
            <a:xfrm>
              <a:off x="0" y="0"/>
              <a:ext cx="4725392" cy="853862"/>
            </a:xfrm>
            <a:custGeom>
              <a:avLst/>
              <a:gdLst/>
              <a:ahLst/>
              <a:cxnLst/>
              <a:rect l="l" t="t" r="r" b="b"/>
              <a:pathLst>
                <a:path w="4725392" h="853862">
                  <a:moveTo>
                    <a:pt x="0" y="0"/>
                  </a:moveTo>
                  <a:lnTo>
                    <a:pt x="4725392" y="0"/>
                  </a:lnTo>
                  <a:lnTo>
                    <a:pt x="4725392" y="853862"/>
                  </a:lnTo>
                  <a:lnTo>
                    <a:pt x="0" y="853862"/>
                  </a:lnTo>
                  <a:close/>
                </a:path>
              </a:pathLst>
            </a:custGeom>
            <a:solidFill>
              <a:srgbClr val="000000">
                <a:alpha val="0"/>
              </a:srgbClr>
            </a:solidFill>
          </p:spPr>
        </p:sp>
        <p:sp>
          <p:nvSpPr>
            <p:cNvPr id="23" name="TextBox 23"/>
            <p:cNvSpPr txBox="1"/>
            <p:nvPr/>
          </p:nvSpPr>
          <p:spPr>
            <a:xfrm>
              <a:off x="0" y="-19050"/>
              <a:ext cx="4725392" cy="872912"/>
            </a:xfrm>
            <a:prstGeom prst="rect">
              <a:avLst/>
            </a:prstGeom>
          </p:spPr>
          <p:txBody>
            <a:bodyPr lIns="0" tIns="0" rIns="0" bIns="0" rtlCol="0" anchor="t"/>
            <a:lstStyle/>
            <a:p>
              <a:pPr algn="l">
                <a:lnSpc>
                  <a:spcPts val="3811"/>
                </a:lnSpc>
              </a:pPr>
              <a:r>
                <a:rPr lang="en-US" altLang="zh-TW" sz="3049"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3. AI</a:t>
              </a:r>
              <a:r>
                <a:rPr lang="zh-TW" altLang="en-US" sz="3049"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技術適用目標</a:t>
              </a:r>
              <a:endParaRPr lang="en-US" sz="3049"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24" name="Group 24"/>
          <p:cNvGrpSpPr/>
          <p:nvPr/>
        </p:nvGrpSpPr>
        <p:grpSpPr>
          <a:xfrm>
            <a:off x="1545125" y="7133196"/>
            <a:ext cx="7065786" cy="1064418"/>
            <a:chOff x="0" y="0"/>
            <a:chExt cx="9421048" cy="1419224"/>
          </a:xfrm>
        </p:grpSpPr>
        <p:sp>
          <p:nvSpPr>
            <p:cNvPr id="25" name="Freeform 25"/>
            <p:cNvSpPr/>
            <p:nvPr/>
          </p:nvSpPr>
          <p:spPr>
            <a:xfrm>
              <a:off x="0" y="0"/>
              <a:ext cx="9421048" cy="1419224"/>
            </a:xfrm>
            <a:custGeom>
              <a:avLst/>
              <a:gdLst/>
              <a:ahLst/>
              <a:cxnLst/>
              <a:rect l="l" t="t" r="r" b="b"/>
              <a:pathLst>
                <a:path w="9421048" h="1419224">
                  <a:moveTo>
                    <a:pt x="0" y="0"/>
                  </a:moveTo>
                  <a:lnTo>
                    <a:pt x="9421048" y="0"/>
                  </a:lnTo>
                  <a:lnTo>
                    <a:pt x="9421048" y="1419224"/>
                  </a:lnTo>
                  <a:lnTo>
                    <a:pt x="0" y="1419224"/>
                  </a:lnTo>
                  <a:close/>
                </a:path>
              </a:pathLst>
            </a:custGeom>
            <a:solidFill>
              <a:srgbClr val="000000">
                <a:alpha val="0"/>
              </a:srgbClr>
            </a:solidFill>
          </p:spPr>
        </p:sp>
        <p:sp>
          <p:nvSpPr>
            <p:cNvPr id="26" name="TextBox 26"/>
            <p:cNvSpPr txBox="1"/>
            <p:nvPr/>
          </p:nvSpPr>
          <p:spPr>
            <a:xfrm>
              <a:off x="0" y="-104775"/>
              <a:ext cx="9421048" cy="1523999"/>
            </a:xfrm>
            <a:prstGeom prst="rect">
              <a:avLst/>
            </a:prstGeom>
          </p:spPr>
          <p:txBody>
            <a:bodyPr lIns="0" tIns="0" rIns="0" bIns="0" rtlCol="0" anchor="t"/>
            <a:lstStyle/>
            <a:p>
              <a:pPr marL="625022" lvl="3" indent="-156255" algn="l">
                <a:lnSpc>
                  <a:spcPts val="4050"/>
                </a:lnSpc>
                <a:buFont typeface="Arial"/>
                <a:buChar char="￭"/>
              </a:pPr>
              <a:r>
                <a:rPr lang="ja-JP" altLang="en-US" sz="2485"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最新</a:t>
              </a:r>
              <a:r>
                <a:rPr lang="en-US" altLang="ja-JP" sz="2485"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AI</a:t>
              </a:r>
              <a:r>
                <a:rPr lang="ja-JP" altLang="en-US" sz="2485"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技術の実際の使用と経験の蓄積</a:t>
              </a:r>
              <a:endParaRPr lang="en-US" sz="2485"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41A4FF"/>
            </a:solidFill>
          </p:spPr>
        </p:sp>
      </p:grpSp>
      <p:grpSp>
        <p:nvGrpSpPr>
          <p:cNvPr id="6" name="Group 6"/>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grpSp>
        <p:nvGrpSpPr>
          <p:cNvPr id="8" name="Group 8"/>
          <p:cNvGrpSpPr/>
          <p:nvPr/>
        </p:nvGrpSpPr>
        <p:grpSpPr>
          <a:xfrm>
            <a:off x="7850237" y="752327"/>
            <a:ext cx="7088237" cy="1048305"/>
            <a:chOff x="0" y="0"/>
            <a:chExt cx="9450983" cy="1397740"/>
          </a:xfrm>
        </p:grpSpPr>
        <p:sp>
          <p:nvSpPr>
            <p:cNvPr id="9" name="Freeform 9"/>
            <p:cNvSpPr/>
            <p:nvPr/>
          </p:nvSpPr>
          <p:spPr>
            <a:xfrm>
              <a:off x="0" y="0"/>
              <a:ext cx="9450983" cy="1397740"/>
            </a:xfrm>
            <a:custGeom>
              <a:avLst/>
              <a:gdLst/>
              <a:ahLst/>
              <a:cxnLst/>
              <a:rect l="l" t="t" r="r" b="b"/>
              <a:pathLst>
                <a:path w="9450983" h="1397740">
                  <a:moveTo>
                    <a:pt x="0" y="0"/>
                  </a:moveTo>
                  <a:lnTo>
                    <a:pt x="9450983" y="0"/>
                  </a:lnTo>
                  <a:lnTo>
                    <a:pt x="9450983" y="1397740"/>
                  </a:lnTo>
                  <a:lnTo>
                    <a:pt x="0" y="1397740"/>
                  </a:lnTo>
                  <a:close/>
                </a:path>
              </a:pathLst>
            </a:custGeom>
            <a:solidFill>
              <a:srgbClr val="000000">
                <a:alpha val="0"/>
              </a:srgbClr>
            </a:solidFill>
          </p:spPr>
        </p:sp>
        <p:sp>
          <p:nvSpPr>
            <p:cNvPr id="10" name="TextBox 10"/>
            <p:cNvSpPr txBox="1"/>
            <p:nvPr/>
          </p:nvSpPr>
          <p:spPr>
            <a:xfrm>
              <a:off x="0" y="-28575"/>
              <a:ext cx="9450983" cy="1426315"/>
            </a:xfrm>
            <a:prstGeom prst="rect">
              <a:avLst/>
            </a:prstGeom>
          </p:spPr>
          <p:txBody>
            <a:bodyPr lIns="0" tIns="0" rIns="0" bIns="0" rtlCol="0" anchor="t"/>
            <a:lstStyle/>
            <a:p>
              <a:pPr algn="l">
                <a:lnSpc>
                  <a:spcPts val="6936"/>
                </a:lnSpc>
              </a:pPr>
              <a:r>
                <a:rPr lang="ja-JP" altLang="en-US" sz="5562" dirty="0">
                  <a:solidFill>
                    <a:srgbClr val="FFFFFF"/>
                  </a:solidFill>
                  <a:latin typeface="BIZ UDGothic" panose="020B0400000000000000" pitchFamily="33" charset="-128"/>
                  <a:ea typeface="BIZ UDGothic" panose="020B0400000000000000" pitchFamily="33" charset="-128"/>
                  <a:cs typeface="210 밀레니얼"/>
                  <a:sym typeface="210 밀레니얼"/>
                </a:rPr>
                <a:t>管理者ユースケース</a:t>
              </a:r>
              <a:endParaRPr lang="en-US" sz="5562" dirty="0">
                <a:solidFill>
                  <a:srgbClr val="FFFFFF"/>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11" name="Group 11"/>
          <p:cNvGrpSpPr/>
          <p:nvPr/>
        </p:nvGrpSpPr>
        <p:grpSpPr>
          <a:xfrm>
            <a:off x="7850237" y="2106365"/>
            <a:ext cx="9445466" cy="1633633"/>
            <a:chOff x="0" y="0"/>
            <a:chExt cx="12593955" cy="2178177"/>
          </a:xfrm>
        </p:grpSpPr>
        <p:sp>
          <p:nvSpPr>
            <p:cNvPr id="12" name="Freeform 12"/>
            <p:cNvSpPr/>
            <p:nvPr/>
          </p:nvSpPr>
          <p:spPr>
            <a:xfrm>
              <a:off x="0" y="0"/>
              <a:ext cx="12593955" cy="2178177"/>
            </a:xfrm>
            <a:custGeom>
              <a:avLst/>
              <a:gdLst/>
              <a:ahLst/>
              <a:cxnLst/>
              <a:rect l="l" t="t" r="r" b="b"/>
              <a:pathLst>
                <a:path w="12593955" h="2178177">
                  <a:moveTo>
                    <a:pt x="0" y="56642"/>
                  </a:moveTo>
                  <a:cubicBezTo>
                    <a:pt x="0" y="25400"/>
                    <a:pt x="25400" y="0"/>
                    <a:pt x="56642" y="0"/>
                  </a:cubicBezTo>
                  <a:lnTo>
                    <a:pt x="12537313" y="0"/>
                  </a:lnTo>
                  <a:cubicBezTo>
                    <a:pt x="12568682" y="0"/>
                    <a:pt x="12593955" y="25400"/>
                    <a:pt x="12593955" y="56642"/>
                  </a:cubicBezTo>
                  <a:lnTo>
                    <a:pt x="12593955" y="2121535"/>
                  </a:lnTo>
                  <a:cubicBezTo>
                    <a:pt x="12593955" y="2152904"/>
                    <a:pt x="12568555" y="2178177"/>
                    <a:pt x="12537313" y="2178177"/>
                  </a:cubicBezTo>
                  <a:lnTo>
                    <a:pt x="56642" y="2178177"/>
                  </a:lnTo>
                  <a:cubicBezTo>
                    <a:pt x="25273" y="2178177"/>
                    <a:pt x="0" y="2152777"/>
                    <a:pt x="0" y="2121535"/>
                  </a:cubicBezTo>
                  <a:close/>
                </a:path>
              </a:pathLst>
            </a:custGeom>
            <a:solidFill>
              <a:srgbClr val="FFFFFF"/>
            </a:solidFill>
          </p:spPr>
        </p:sp>
      </p:grpSp>
      <p:grpSp>
        <p:nvGrpSpPr>
          <p:cNvPr id="13" name="Group 13"/>
          <p:cNvGrpSpPr/>
          <p:nvPr/>
        </p:nvGrpSpPr>
        <p:grpSpPr>
          <a:xfrm>
            <a:off x="8133755" y="2361308"/>
            <a:ext cx="3544044" cy="579436"/>
            <a:chOff x="0" y="0"/>
            <a:chExt cx="4725392" cy="772582"/>
          </a:xfrm>
        </p:grpSpPr>
        <p:sp>
          <p:nvSpPr>
            <p:cNvPr id="14" name="Freeform 14"/>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15" name="TextBox 15"/>
            <p:cNvSpPr txBox="1"/>
            <p:nvPr/>
          </p:nvSpPr>
          <p:spPr>
            <a:xfrm>
              <a:off x="0" y="-19050"/>
              <a:ext cx="4725392" cy="791632"/>
            </a:xfrm>
            <a:prstGeom prst="rect">
              <a:avLst/>
            </a:prstGeom>
          </p:spPr>
          <p:txBody>
            <a:bodyPr lIns="0" tIns="0" rIns="0" bIns="0" rtlCol="0" anchor="t"/>
            <a:lstStyle/>
            <a:p>
              <a:pPr algn="l">
                <a:lnSpc>
                  <a:spcPts val="3436"/>
                </a:lnSpc>
              </a:pP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会員リストの閲覧</a:t>
              </a:r>
              <a:endParaRPr 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6" name="Group 16"/>
          <p:cNvGrpSpPr/>
          <p:nvPr/>
        </p:nvGrpSpPr>
        <p:grpSpPr>
          <a:xfrm>
            <a:off x="8133755" y="2860029"/>
            <a:ext cx="8878491" cy="596505"/>
            <a:chOff x="0" y="0"/>
            <a:chExt cx="11837988" cy="795339"/>
          </a:xfrm>
        </p:grpSpPr>
        <p:sp>
          <p:nvSpPr>
            <p:cNvPr id="17" name="Freeform 17"/>
            <p:cNvSpPr/>
            <p:nvPr/>
          </p:nvSpPr>
          <p:spPr>
            <a:xfrm>
              <a:off x="0" y="0"/>
              <a:ext cx="11837988" cy="795339"/>
            </a:xfrm>
            <a:custGeom>
              <a:avLst/>
              <a:gdLst/>
              <a:ahLst/>
              <a:cxnLst/>
              <a:rect l="l" t="t" r="r" b="b"/>
              <a:pathLst>
                <a:path w="11837988" h="795339">
                  <a:moveTo>
                    <a:pt x="0" y="0"/>
                  </a:moveTo>
                  <a:lnTo>
                    <a:pt x="11837988" y="0"/>
                  </a:lnTo>
                  <a:lnTo>
                    <a:pt x="11837988" y="795339"/>
                  </a:lnTo>
                  <a:lnTo>
                    <a:pt x="0" y="795339"/>
                  </a:lnTo>
                  <a:close/>
                </a:path>
              </a:pathLst>
            </a:custGeom>
            <a:solidFill>
              <a:srgbClr val="000000">
                <a:alpha val="0"/>
              </a:srgbClr>
            </a:solidFill>
          </p:spPr>
        </p:sp>
        <p:sp>
          <p:nvSpPr>
            <p:cNvPr id="18" name="TextBox 18"/>
            <p:cNvSpPr txBox="1"/>
            <p:nvPr/>
          </p:nvSpPr>
          <p:spPr>
            <a:xfrm>
              <a:off x="0" y="-95250"/>
              <a:ext cx="11837988" cy="890589"/>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すべての会員情報を閲覧可能</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19" name="Group 19"/>
          <p:cNvGrpSpPr/>
          <p:nvPr/>
        </p:nvGrpSpPr>
        <p:grpSpPr>
          <a:xfrm>
            <a:off x="7850237" y="4023569"/>
            <a:ext cx="9445466" cy="1633633"/>
            <a:chOff x="0" y="0"/>
            <a:chExt cx="12593955" cy="2178177"/>
          </a:xfrm>
        </p:grpSpPr>
        <p:sp>
          <p:nvSpPr>
            <p:cNvPr id="20" name="Freeform 20"/>
            <p:cNvSpPr/>
            <p:nvPr/>
          </p:nvSpPr>
          <p:spPr>
            <a:xfrm>
              <a:off x="0" y="0"/>
              <a:ext cx="12593955" cy="2178177"/>
            </a:xfrm>
            <a:custGeom>
              <a:avLst/>
              <a:gdLst/>
              <a:ahLst/>
              <a:cxnLst/>
              <a:rect l="l" t="t" r="r" b="b"/>
              <a:pathLst>
                <a:path w="12593955" h="2178177">
                  <a:moveTo>
                    <a:pt x="0" y="56642"/>
                  </a:moveTo>
                  <a:cubicBezTo>
                    <a:pt x="0" y="25400"/>
                    <a:pt x="25400" y="0"/>
                    <a:pt x="56642" y="0"/>
                  </a:cubicBezTo>
                  <a:lnTo>
                    <a:pt x="12537313" y="0"/>
                  </a:lnTo>
                  <a:cubicBezTo>
                    <a:pt x="12568682" y="0"/>
                    <a:pt x="12593955" y="25400"/>
                    <a:pt x="12593955" y="56642"/>
                  </a:cubicBezTo>
                  <a:lnTo>
                    <a:pt x="12593955" y="2121535"/>
                  </a:lnTo>
                  <a:cubicBezTo>
                    <a:pt x="12593955" y="2152904"/>
                    <a:pt x="12568555" y="2178177"/>
                    <a:pt x="12537313" y="2178177"/>
                  </a:cubicBezTo>
                  <a:lnTo>
                    <a:pt x="56642" y="2178177"/>
                  </a:lnTo>
                  <a:cubicBezTo>
                    <a:pt x="25273" y="2178177"/>
                    <a:pt x="0" y="2152777"/>
                    <a:pt x="0" y="2121535"/>
                  </a:cubicBezTo>
                  <a:close/>
                </a:path>
              </a:pathLst>
            </a:custGeom>
            <a:solidFill>
              <a:srgbClr val="FFFFFF"/>
            </a:solidFill>
          </p:spPr>
        </p:sp>
      </p:grpSp>
      <p:grpSp>
        <p:nvGrpSpPr>
          <p:cNvPr id="21" name="Group 21"/>
          <p:cNvGrpSpPr/>
          <p:nvPr/>
        </p:nvGrpSpPr>
        <p:grpSpPr>
          <a:xfrm>
            <a:off x="8133755" y="4278512"/>
            <a:ext cx="3544044" cy="579436"/>
            <a:chOff x="0" y="0"/>
            <a:chExt cx="4725392" cy="772582"/>
          </a:xfrm>
        </p:grpSpPr>
        <p:sp>
          <p:nvSpPr>
            <p:cNvPr id="22" name="Freeform 22"/>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23" name="TextBox 23"/>
            <p:cNvSpPr txBox="1"/>
            <p:nvPr/>
          </p:nvSpPr>
          <p:spPr>
            <a:xfrm>
              <a:off x="0" y="-19050"/>
              <a:ext cx="4725392" cy="791632"/>
            </a:xfrm>
            <a:prstGeom prst="rect">
              <a:avLst/>
            </a:prstGeom>
          </p:spPr>
          <p:txBody>
            <a:bodyPr lIns="0" tIns="0" rIns="0" bIns="0" rtlCol="0" anchor="t"/>
            <a:lstStyle/>
            <a:p>
              <a:pPr algn="l">
                <a:lnSpc>
                  <a:spcPts val="3436"/>
                </a:lnSpc>
              </a:pP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会員情報確認</a:t>
              </a:r>
              <a:endParaRPr 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24" name="Group 24"/>
          <p:cNvGrpSpPr/>
          <p:nvPr/>
        </p:nvGrpSpPr>
        <p:grpSpPr>
          <a:xfrm>
            <a:off x="8133755" y="4777233"/>
            <a:ext cx="8878491" cy="596505"/>
            <a:chOff x="0" y="0"/>
            <a:chExt cx="11837988" cy="795339"/>
          </a:xfrm>
        </p:grpSpPr>
        <p:sp>
          <p:nvSpPr>
            <p:cNvPr id="25" name="Freeform 25"/>
            <p:cNvSpPr/>
            <p:nvPr/>
          </p:nvSpPr>
          <p:spPr>
            <a:xfrm>
              <a:off x="0" y="0"/>
              <a:ext cx="11837988" cy="795339"/>
            </a:xfrm>
            <a:custGeom>
              <a:avLst/>
              <a:gdLst/>
              <a:ahLst/>
              <a:cxnLst/>
              <a:rect l="l" t="t" r="r" b="b"/>
              <a:pathLst>
                <a:path w="11837988" h="795339">
                  <a:moveTo>
                    <a:pt x="0" y="0"/>
                  </a:moveTo>
                  <a:lnTo>
                    <a:pt x="11837988" y="0"/>
                  </a:lnTo>
                  <a:lnTo>
                    <a:pt x="11837988" y="795339"/>
                  </a:lnTo>
                  <a:lnTo>
                    <a:pt x="0" y="795339"/>
                  </a:lnTo>
                  <a:close/>
                </a:path>
              </a:pathLst>
            </a:custGeom>
            <a:solidFill>
              <a:srgbClr val="000000">
                <a:alpha val="0"/>
              </a:srgbClr>
            </a:solidFill>
          </p:spPr>
        </p:sp>
        <p:sp>
          <p:nvSpPr>
            <p:cNvPr id="26" name="TextBox 26"/>
            <p:cNvSpPr txBox="1"/>
            <p:nvPr/>
          </p:nvSpPr>
          <p:spPr>
            <a:xfrm>
              <a:off x="0" y="-95250"/>
              <a:ext cx="11837988" cy="890589"/>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個別会員情報を詳細に確認可能</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27" name="Group 27"/>
          <p:cNvGrpSpPr/>
          <p:nvPr/>
        </p:nvGrpSpPr>
        <p:grpSpPr>
          <a:xfrm>
            <a:off x="7850237" y="5940772"/>
            <a:ext cx="9445466" cy="1633633"/>
            <a:chOff x="0" y="0"/>
            <a:chExt cx="12593955" cy="2178177"/>
          </a:xfrm>
        </p:grpSpPr>
        <p:sp>
          <p:nvSpPr>
            <p:cNvPr id="28" name="Freeform 28"/>
            <p:cNvSpPr/>
            <p:nvPr/>
          </p:nvSpPr>
          <p:spPr>
            <a:xfrm>
              <a:off x="0" y="0"/>
              <a:ext cx="12593955" cy="2178177"/>
            </a:xfrm>
            <a:custGeom>
              <a:avLst/>
              <a:gdLst/>
              <a:ahLst/>
              <a:cxnLst/>
              <a:rect l="l" t="t" r="r" b="b"/>
              <a:pathLst>
                <a:path w="12593955" h="2178177">
                  <a:moveTo>
                    <a:pt x="0" y="56642"/>
                  </a:moveTo>
                  <a:cubicBezTo>
                    <a:pt x="0" y="25400"/>
                    <a:pt x="25400" y="0"/>
                    <a:pt x="56642" y="0"/>
                  </a:cubicBezTo>
                  <a:lnTo>
                    <a:pt x="12537313" y="0"/>
                  </a:lnTo>
                  <a:cubicBezTo>
                    <a:pt x="12568682" y="0"/>
                    <a:pt x="12593955" y="25400"/>
                    <a:pt x="12593955" y="56642"/>
                  </a:cubicBezTo>
                  <a:lnTo>
                    <a:pt x="12593955" y="2121535"/>
                  </a:lnTo>
                  <a:cubicBezTo>
                    <a:pt x="12593955" y="2152904"/>
                    <a:pt x="12568555" y="2178177"/>
                    <a:pt x="12537313" y="2178177"/>
                  </a:cubicBezTo>
                  <a:lnTo>
                    <a:pt x="56642" y="2178177"/>
                  </a:lnTo>
                  <a:cubicBezTo>
                    <a:pt x="25273" y="2178177"/>
                    <a:pt x="0" y="2152777"/>
                    <a:pt x="0" y="2121535"/>
                  </a:cubicBezTo>
                  <a:close/>
                </a:path>
              </a:pathLst>
            </a:custGeom>
            <a:solidFill>
              <a:srgbClr val="FFFFFF"/>
            </a:solidFill>
          </p:spPr>
        </p:sp>
      </p:grpSp>
      <p:grpSp>
        <p:nvGrpSpPr>
          <p:cNvPr id="29" name="Group 29"/>
          <p:cNvGrpSpPr/>
          <p:nvPr/>
        </p:nvGrpSpPr>
        <p:grpSpPr>
          <a:xfrm>
            <a:off x="8133754" y="6181429"/>
            <a:ext cx="6268045" cy="593723"/>
            <a:chOff x="-1" y="-19049"/>
            <a:chExt cx="8357394" cy="791631"/>
          </a:xfrm>
        </p:grpSpPr>
        <p:sp>
          <p:nvSpPr>
            <p:cNvPr id="30" name="Freeform 30"/>
            <p:cNvSpPr/>
            <p:nvPr/>
          </p:nvSpPr>
          <p:spPr>
            <a:xfrm>
              <a:off x="0" y="0"/>
              <a:ext cx="6781395" cy="772582"/>
            </a:xfrm>
            <a:custGeom>
              <a:avLst/>
              <a:gdLst/>
              <a:ahLst/>
              <a:cxnLst/>
              <a:rect l="l" t="t" r="r" b="b"/>
              <a:pathLst>
                <a:path w="6781395" h="772582">
                  <a:moveTo>
                    <a:pt x="0" y="0"/>
                  </a:moveTo>
                  <a:lnTo>
                    <a:pt x="6781395" y="0"/>
                  </a:lnTo>
                  <a:lnTo>
                    <a:pt x="6781395" y="772582"/>
                  </a:lnTo>
                  <a:lnTo>
                    <a:pt x="0" y="772582"/>
                  </a:lnTo>
                  <a:close/>
                </a:path>
              </a:pathLst>
            </a:custGeom>
            <a:solidFill>
              <a:srgbClr val="000000">
                <a:alpha val="0"/>
              </a:srgbClr>
            </a:solidFill>
          </p:spPr>
        </p:sp>
        <p:sp>
          <p:nvSpPr>
            <p:cNvPr id="31" name="TextBox 31"/>
            <p:cNvSpPr txBox="1"/>
            <p:nvPr/>
          </p:nvSpPr>
          <p:spPr>
            <a:xfrm>
              <a:off x="-1" y="-19049"/>
              <a:ext cx="8357394" cy="791631"/>
            </a:xfrm>
            <a:prstGeom prst="rect">
              <a:avLst/>
            </a:prstGeom>
          </p:spPr>
          <p:txBody>
            <a:bodyPr lIns="0" tIns="0" rIns="0" bIns="0" rtlCol="0" anchor="t"/>
            <a:lstStyle/>
            <a:p>
              <a:pPr algn="l">
                <a:lnSpc>
                  <a:spcPts val="3436"/>
                </a:lnSpc>
              </a:pP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会員別ブックマーク映画リスト閲覧</a:t>
              </a:r>
              <a:endParaRPr 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32" name="Group 32"/>
          <p:cNvGrpSpPr/>
          <p:nvPr/>
        </p:nvGrpSpPr>
        <p:grpSpPr>
          <a:xfrm>
            <a:off x="8133755" y="6694436"/>
            <a:ext cx="8878491" cy="596505"/>
            <a:chOff x="0" y="0"/>
            <a:chExt cx="11837988" cy="795339"/>
          </a:xfrm>
        </p:grpSpPr>
        <p:sp>
          <p:nvSpPr>
            <p:cNvPr id="33" name="Freeform 33"/>
            <p:cNvSpPr/>
            <p:nvPr/>
          </p:nvSpPr>
          <p:spPr>
            <a:xfrm>
              <a:off x="0" y="0"/>
              <a:ext cx="11837988" cy="795339"/>
            </a:xfrm>
            <a:custGeom>
              <a:avLst/>
              <a:gdLst/>
              <a:ahLst/>
              <a:cxnLst/>
              <a:rect l="l" t="t" r="r" b="b"/>
              <a:pathLst>
                <a:path w="11837988" h="795339">
                  <a:moveTo>
                    <a:pt x="0" y="0"/>
                  </a:moveTo>
                  <a:lnTo>
                    <a:pt x="11837988" y="0"/>
                  </a:lnTo>
                  <a:lnTo>
                    <a:pt x="11837988" y="795339"/>
                  </a:lnTo>
                  <a:lnTo>
                    <a:pt x="0" y="795339"/>
                  </a:lnTo>
                  <a:close/>
                </a:path>
              </a:pathLst>
            </a:custGeom>
            <a:solidFill>
              <a:srgbClr val="000000">
                <a:alpha val="0"/>
              </a:srgbClr>
            </a:solidFill>
          </p:spPr>
        </p:sp>
        <p:sp>
          <p:nvSpPr>
            <p:cNvPr id="34" name="TextBox 34"/>
            <p:cNvSpPr txBox="1"/>
            <p:nvPr/>
          </p:nvSpPr>
          <p:spPr>
            <a:xfrm>
              <a:off x="0" y="-95250"/>
              <a:ext cx="11837988" cy="890589"/>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個別会員のブックマークリストを確認可能</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35" name="Group 35"/>
          <p:cNvGrpSpPr/>
          <p:nvPr/>
        </p:nvGrpSpPr>
        <p:grpSpPr>
          <a:xfrm>
            <a:off x="7850237" y="7857976"/>
            <a:ext cx="9445466" cy="1633633"/>
            <a:chOff x="0" y="0"/>
            <a:chExt cx="12593955" cy="2178177"/>
          </a:xfrm>
        </p:grpSpPr>
        <p:sp>
          <p:nvSpPr>
            <p:cNvPr id="36" name="Freeform 36"/>
            <p:cNvSpPr/>
            <p:nvPr/>
          </p:nvSpPr>
          <p:spPr>
            <a:xfrm>
              <a:off x="0" y="0"/>
              <a:ext cx="12593955" cy="2178177"/>
            </a:xfrm>
            <a:custGeom>
              <a:avLst/>
              <a:gdLst/>
              <a:ahLst/>
              <a:cxnLst/>
              <a:rect l="l" t="t" r="r" b="b"/>
              <a:pathLst>
                <a:path w="12593955" h="2178177">
                  <a:moveTo>
                    <a:pt x="0" y="56642"/>
                  </a:moveTo>
                  <a:cubicBezTo>
                    <a:pt x="0" y="25400"/>
                    <a:pt x="25400" y="0"/>
                    <a:pt x="56642" y="0"/>
                  </a:cubicBezTo>
                  <a:lnTo>
                    <a:pt x="12537313" y="0"/>
                  </a:lnTo>
                  <a:cubicBezTo>
                    <a:pt x="12568682" y="0"/>
                    <a:pt x="12593955" y="25400"/>
                    <a:pt x="12593955" y="56642"/>
                  </a:cubicBezTo>
                  <a:lnTo>
                    <a:pt x="12593955" y="2121535"/>
                  </a:lnTo>
                  <a:cubicBezTo>
                    <a:pt x="12593955" y="2152904"/>
                    <a:pt x="12568555" y="2178177"/>
                    <a:pt x="12537313" y="2178177"/>
                  </a:cubicBezTo>
                  <a:lnTo>
                    <a:pt x="56642" y="2178177"/>
                  </a:lnTo>
                  <a:cubicBezTo>
                    <a:pt x="25273" y="2178177"/>
                    <a:pt x="0" y="2152777"/>
                    <a:pt x="0" y="2121535"/>
                  </a:cubicBezTo>
                  <a:close/>
                </a:path>
              </a:pathLst>
            </a:custGeom>
            <a:solidFill>
              <a:srgbClr val="FFFFFF"/>
            </a:solidFill>
          </p:spPr>
        </p:sp>
      </p:grpSp>
      <p:grpSp>
        <p:nvGrpSpPr>
          <p:cNvPr id="37" name="Group 37"/>
          <p:cNvGrpSpPr/>
          <p:nvPr/>
        </p:nvGrpSpPr>
        <p:grpSpPr>
          <a:xfrm>
            <a:off x="8133755" y="8112920"/>
            <a:ext cx="3544044" cy="579436"/>
            <a:chOff x="0" y="0"/>
            <a:chExt cx="4725392" cy="772582"/>
          </a:xfrm>
        </p:grpSpPr>
        <p:sp>
          <p:nvSpPr>
            <p:cNvPr id="38" name="Freeform 38"/>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39" name="TextBox 39"/>
            <p:cNvSpPr txBox="1"/>
            <p:nvPr/>
          </p:nvSpPr>
          <p:spPr>
            <a:xfrm>
              <a:off x="0" y="-19050"/>
              <a:ext cx="4725392" cy="791632"/>
            </a:xfrm>
            <a:prstGeom prst="rect">
              <a:avLst/>
            </a:prstGeom>
          </p:spPr>
          <p:txBody>
            <a:bodyPr lIns="0" tIns="0" rIns="0" bIns="0" rtlCol="0" anchor="t"/>
            <a:lstStyle/>
            <a:p>
              <a:pPr algn="l">
                <a:lnSpc>
                  <a:spcPts val="3436"/>
                </a:lnSpc>
              </a:pPr>
              <a:r>
                <a:rPr lang="zh-CN"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会員退会処理</a:t>
              </a:r>
              <a:endParaRPr 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40" name="Group 40"/>
          <p:cNvGrpSpPr/>
          <p:nvPr/>
        </p:nvGrpSpPr>
        <p:grpSpPr>
          <a:xfrm>
            <a:off x="8133755" y="8611640"/>
            <a:ext cx="8878491" cy="596505"/>
            <a:chOff x="0" y="0"/>
            <a:chExt cx="11837988" cy="795339"/>
          </a:xfrm>
        </p:grpSpPr>
        <p:sp>
          <p:nvSpPr>
            <p:cNvPr id="41" name="Freeform 41"/>
            <p:cNvSpPr/>
            <p:nvPr/>
          </p:nvSpPr>
          <p:spPr>
            <a:xfrm>
              <a:off x="0" y="0"/>
              <a:ext cx="11837988" cy="795339"/>
            </a:xfrm>
            <a:custGeom>
              <a:avLst/>
              <a:gdLst/>
              <a:ahLst/>
              <a:cxnLst/>
              <a:rect l="l" t="t" r="r" b="b"/>
              <a:pathLst>
                <a:path w="11837988" h="795339">
                  <a:moveTo>
                    <a:pt x="0" y="0"/>
                  </a:moveTo>
                  <a:lnTo>
                    <a:pt x="11837988" y="0"/>
                  </a:lnTo>
                  <a:lnTo>
                    <a:pt x="11837988" y="795339"/>
                  </a:lnTo>
                  <a:lnTo>
                    <a:pt x="0" y="795339"/>
                  </a:lnTo>
                  <a:close/>
                </a:path>
              </a:pathLst>
            </a:custGeom>
            <a:solidFill>
              <a:srgbClr val="000000">
                <a:alpha val="0"/>
              </a:srgbClr>
            </a:solidFill>
          </p:spPr>
        </p:sp>
        <p:sp>
          <p:nvSpPr>
            <p:cNvPr id="42" name="TextBox 42"/>
            <p:cNvSpPr txBox="1"/>
            <p:nvPr/>
          </p:nvSpPr>
          <p:spPr>
            <a:xfrm>
              <a:off x="0" y="-95250"/>
              <a:ext cx="11837988" cy="890589"/>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会員退会要請を承認処理可能</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4899EF"/>
            </a:solidFill>
          </p:spPr>
        </p:sp>
      </p:grpSp>
      <p:grpSp>
        <p:nvGrpSpPr>
          <p:cNvPr id="4" name="Group 4"/>
          <p:cNvGrpSpPr/>
          <p:nvPr/>
        </p:nvGrpSpPr>
        <p:grpSpPr>
          <a:xfrm>
            <a:off x="0" y="-85726"/>
            <a:ext cx="18288000" cy="10639425"/>
            <a:chOff x="0" y="0"/>
            <a:chExt cx="24384000" cy="14185900"/>
          </a:xfrm>
        </p:grpSpPr>
        <p:sp>
          <p:nvSpPr>
            <p:cNvPr id="5" name="Freeform 5"/>
            <p:cNvSpPr/>
            <p:nvPr/>
          </p:nvSpPr>
          <p:spPr>
            <a:xfrm>
              <a:off x="0" y="0"/>
              <a:ext cx="24384000" cy="14185900"/>
            </a:xfrm>
            <a:custGeom>
              <a:avLst/>
              <a:gdLst/>
              <a:ahLst/>
              <a:cxnLst/>
              <a:rect l="l" t="t" r="r" b="b"/>
              <a:pathLst>
                <a:path w="24384000" h="14185900">
                  <a:moveTo>
                    <a:pt x="0" y="0"/>
                  </a:moveTo>
                  <a:lnTo>
                    <a:pt x="24384000" y="0"/>
                  </a:lnTo>
                  <a:lnTo>
                    <a:pt x="24384000" y="14185900"/>
                  </a:lnTo>
                  <a:lnTo>
                    <a:pt x="0" y="14185900"/>
                  </a:lnTo>
                  <a:close/>
                </a:path>
              </a:pathLst>
            </a:custGeom>
            <a:solidFill>
              <a:srgbClr val="534848"/>
            </a:solidFill>
          </p:spPr>
        </p:sp>
      </p:grpSp>
      <p:grpSp>
        <p:nvGrpSpPr>
          <p:cNvPr id="6" name="Group 6"/>
          <p:cNvGrpSpPr/>
          <p:nvPr/>
        </p:nvGrpSpPr>
        <p:grpSpPr>
          <a:xfrm>
            <a:off x="254305" y="2918362"/>
            <a:ext cx="8088058" cy="4201764"/>
            <a:chOff x="0" y="0"/>
            <a:chExt cx="10784078" cy="5602351"/>
          </a:xfrm>
        </p:grpSpPr>
        <p:sp>
          <p:nvSpPr>
            <p:cNvPr id="7" name="Freeform 7"/>
            <p:cNvSpPr/>
            <p:nvPr/>
          </p:nvSpPr>
          <p:spPr>
            <a:xfrm>
              <a:off x="0" y="0"/>
              <a:ext cx="10784078" cy="5602351"/>
            </a:xfrm>
            <a:custGeom>
              <a:avLst/>
              <a:gdLst/>
              <a:ahLst/>
              <a:cxnLst/>
              <a:rect l="l" t="t" r="r" b="b"/>
              <a:pathLst>
                <a:path w="10784078" h="5602351">
                  <a:moveTo>
                    <a:pt x="0" y="0"/>
                  </a:moveTo>
                  <a:lnTo>
                    <a:pt x="10784078" y="0"/>
                  </a:lnTo>
                  <a:lnTo>
                    <a:pt x="10784078" y="5602351"/>
                  </a:lnTo>
                  <a:lnTo>
                    <a:pt x="0" y="5602351"/>
                  </a:lnTo>
                  <a:lnTo>
                    <a:pt x="0" y="0"/>
                  </a:lnTo>
                  <a:close/>
                </a:path>
              </a:pathLst>
            </a:custGeom>
            <a:blipFill>
              <a:blip r:embed="rId2"/>
              <a:stretch>
                <a:fillRect l="-2890" r="-2890"/>
              </a:stretch>
            </a:blipFill>
          </p:spPr>
        </p:sp>
      </p:grpSp>
      <p:grpSp>
        <p:nvGrpSpPr>
          <p:cNvPr id="8" name="Group 8"/>
          <p:cNvGrpSpPr/>
          <p:nvPr/>
        </p:nvGrpSpPr>
        <p:grpSpPr>
          <a:xfrm>
            <a:off x="373990" y="430213"/>
            <a:ext cx="7247796" cy="1469231"/>
            <a:chOff x="0" y="0"/>
            <a:chExt cx="9663728" cy="1958974"/>
          </a:xfrm>
        </p:grpSpPr>
        <p:sp>
          <p:nvSpPr>
            <p:cNvPr id="9" name="Freeform 9"/>
            <p:cNvSpPr/>
            <p:nvPr/>
          </p:nvSpPr>
          <p:spPr>
            <a:xfrm>
              <a:off x="0" y="0"/>
              <a:ext cx="9349581" cy="1538816"/>
            </a:xfrm>
            <a:custGeom>
              <a:avLst/>
              <a:gdLst/>
              <a:ahLst/>
              <a:cxnLst/>
              <a:rect l="l" t="t" r="r" b="b"/>
              <a:pathLst>
                <a:path w="9349581" h="1538816">
                  <a:moveTo>
                    <a:pt x="0" y="0"/>
                  </a:moveTo>
                  <a:lnTo>
                    <a:pt x="9349581" y="0"/>
                  </a:lnTo>
                  <a:lnTo>
                    <a:pt x="9349581" y="1538816"/>
                  </a:lnTo>
                  <a:lnTo>
                    <a:pt x="0" y="1538816"/>
                  </a:lnTo>
                  <a:close/>
                </a:path>
              </a:pathLst>
            </a:custGeom>
            <a:solidFill>
              <a:srgbClr val="000000">
                <a:alpha val="0"/>
              </a:srgbClr>
            </a:solidFill>
          </p:spPr>
        </p:sp>
        <p:sp>
          <p:nvSpPr>
            <p:cNvPr id="10" name="TextBox 10"/>
            <p:cNvSpPr txBox="1"/>
            <p:nvPr/>
          </p:nvSpPr>
          <p:spPr>
            <a:xfrm>
              <a:off x="314147" y="391583"/>
              <a:ext cx="9349581" cy="1567391"/>
            </a:xfrm>
            <a:prstGeom prst="rect">
              <a:avLst/>
            </a:prstGeom>
          </p:spPr>
          <p:txBody>
            <a:bodyPr lIns="0" tIns="0" rIns="0" bIns="0" rtlCol="0" anchor="t"/>
            <a:lstStyle/>
            <a:p>
              <a:pPr algn="l">
                <a:lnSpc>
                  <a:spcPts val="6875"/>
                </a:lnSpc>
              </a:pPr>
              <a:r>
                <a:rPr lang="ja-JP" alt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会員リストの閲覧</a:t>
              </a:r>
              <a:endParaRPr 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1" name="Group 11"/>
          <p:cNvGrpSpPr/>
          <p:nvPr/>
        </p:nvGrpSpPr>
        <p:grpSpPr>
          <a:xfrm>
            <a:off x="8490815" y="3187026"/>
            <a:ext cx="9270504" cy="1314902"/>
            <a:chOff x="0" y="0"/>
            <a:chExt cx="12360672" cy="1753202"/>
          </a:xfrm>
        </p:grpSpPr>
        <p:sp>
          <p:nvSpPr>
            <p:cNvPr id="12" name="Freeform 12"/>
            <p:cNvSpPr/>
            <p:nvPr/>
          </p:nvSpPr>
          <p:spPr>
            <a:xfrm>
              <a:off x="0" y="0"/>
              <a:ext cx="12360672" cy="1753202"/>
            </a:xfrm>
            <a:custGeom>
              <a:avLst/>
              <a:gdLst/>
              <a:ahLst/>
              <a:cxnLst/>
              <a:rect l="l" t="t" r="r" b="b"/>
              <a:pathLst>
                <a:path w="12360672" h="1753202">
                  <a:moveTo>
                    <a:pt x="0" y="0"/>
                  </a:moveTo>
                  <a:lnTo>
                    <a:pt x="12360672" y="0"/>
                  </a:lnTo>
                  <a:lnTo>
                    <a:pt x="12360672" y="1753202"/>
                  </a:lnTo>
                  <a:lnTo>
                    <a:pt x="0" y="1753202"/>
                  </a:lnTo>
                  <a:close/>
                </a:path>
              </a:pathLst>
            </a:custGeom>
            <a:solidFill>
              <a:srgbClr val="000000">
                <a:alpha val="0"/>
              </a:srgbClr>
            </a:solidFill>
          </p:spPr>
        </p:sp>
        <p:sp>
          <p:nvSpPr>
            <p:cNvPr id="13" name="TextBox 13"/>
            <p:cNvSpPr txBox="1"/>
            <p:nvPr/>
          </p:nvSpPr>
          <p:spPr>
            <a:xfrm>
              <a:off x="0" y="-85725"/>
              <a:ext cx="12360672" cy="1838927"/>
            </a:xfrm>
            <a:prstGeom prst="rect">
              <a:avLst/>
            </a:prstGeom>
          </p:spPr>
          <p:txBody>
            <a:bodyPr lIns="0" tIns="0" rIns="0" bIns="0" rtlCol="0" anchor="t"/>
            <a:lstStyle/>
            <a:p>
              <a:pPr marL="647700" lvl="1" indent="-323850" algn="l">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検索</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:ID</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、名前、ニックネームで会員検索可能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4" name="Group 14"/>
          <p:cNvGrpSpPr/>
          <p:nvPr/>
        </p:nvGrpSpPr>
        <p:grpSpPr>
          <a:xfrm>
            <a:off x="8490815" y="4081303"/>
            <a:ext cx="8142247" cy="1895927"/>
            <a:chOff x="0" y="0"/>
            <a:chExt cx="10856329" cy="2527902"/>
          </a:xfrm>
        </p:grpSpPr>
        <p:sp>
          <p:nvSpPr>
            <p:cNvPr id="15" name="Freeform 15"/>
            <p:cNvSpPr/>
            <p:nvPr/>
          </p:nvSpPr>
          <p:spPr>
            <a:xfrm>
              <a:off x="0" y="0"/>
              <a:ext cx="10856330" cy="2527902"/>
            </a:xfrm>
            <a:custGeom>
              <a:avLst/>
              <a:gdLst/>
              <a:ahLst/>
              <a:cxnLst/>
              <a:rect l="l" t="t" r="r" b="b"/>
              <a:pathLst>
                <a:path w="10856330" h="2527902">
                  <a:moveTo>
                    <a:pt x="0" y="0"/>
                  </a:moveTo>
                  <a:lnTo>
                    <a:pt x="10856330" y="0"/>
                  </a:lnTo>
                  <a:lnTo>
                    <a:pt x="10856330" y="2527902"/>
                  </a:lnTo>
                  <a:lnTo>
                    <a:pt x="0" y="2527902"/>
                  </a:lnTo>
                  <a:close/>
                </a:path>
              </a:pathLst>
            </a:custGeom>
            <a:solidFill>
              <a:srgbClr val="000000">
                <a:alpha val="0"/>
              </a:srgbClr>
            </a:solidFill>
          </p:spPr>
        </p:sp>
        <p:sp>
          <p:nvSpPr>
            <p:cNvPr id="16" name="TextBox 16"/>
            <p:cNvSpPr txBox="1"/>
            <p:nvPr/>
          </p:nvSpPr>
          <p:spPr>
            <a:xfrm>
              <a:off x="0" y="-85725"/>
              <a:ext cx="10856329" cy="2613627"/>
            </a:xfrm>
            <a:prstGeom prst="rect">
              <a:avLst/>
            </a:prstGeom>
          </p:spPr>
          <p:txBody>
            <a:bodyPr lIns="0" tIns="0" rIns="0" bIns="0" rtlCol="0" anchor="t"/>
            <a:lstStyle/>
            <a:p>
              <a:pPr marL="647700" lvl="1" indent="-323850" algn="just">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会員管理</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登録した会員リスト全体確認可能</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(DB)</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、ページング実装</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7" name="Group 17"/>
          <p:cNvGrpSpPr/>
          <p:nvPr/>
        </p:nvGrpSpPr>
        <p:grpSpPr>
          <a:xfrm>
            <a:off x="8490815" y="5545998"/>
            <a:ext cx="9270504" cy="733877"/>
            <a:chOff x="0" y="0"/>
            <a:chExt cx="12360672" cy="978502"/>
          </a:xfrm>
        </p:grpSpPr>
        <p:sp>
          <p:nvSpPr>
            <p:cNvPr id="18" name="Freeform 18"/>
            <p:cNvSpPr/>
            <p:nvPr/>
          </p:nvSpPr>
          <p:spPr>
            <a:xfrm>
              <a:off x="0" y="0"/>
              <a:ext cx="12360672" cy="978502"/>
            </a:xfrm>
            <a:custGeom>
              <a:avLst/>
              <a:gdLst/>
              <a:ahLst/>
              <a:cxnLst/>
              <a:rect l="l" t="t" r="r" b="b"/>
              <a:pathLst>
                <a:path w="12360672" h="978502">
                  <a:moveTo>
                    <a:pt x="0" y="0"/>
                  </a:moveTo>
                  <a:lnTo>
                    <a:pt x="12360672" y="0"/>
                  </a:lnTo>
                  <a:lnTo>
                    <a:pt x="12360672" y="978502"/>
                  </a:lnTo>
                  <a:lnTo>
                    <a:pt x="0" y="978502"/>
                  </a:lnTo>
                  <a:close/>
                </a:path>
              </a:pathLst>
            </a:custGeom>
            <a:solidFill>
              <a:srgbClr val="000000">
                <a:alpha val="0"/>
              </a:srgbClr>
            </a:solidFill>
          </p:spPr>
        </p:sp>
        <p:sp>
          <p:nvSpPr>
            <p:cNvPr id="19" name="TextBox 19"/>
            <p:cNvSpPr txBox="1"/>
            <p:nvPr/>
          </p:nvSpPr>
          <p:spPr>
            <a:xfrm>
              <a:off x="0" y="-85725"/>
              <a:ext cx="12360672" cy="1064227"/>
            </a:xfrm>
            <a:prstGeom prst="rect">
              <a:avLst/>
            </a:prstGeom>
          </p:spPr>
          <p:txBody>
            <a:bodyPr lIns="0" tIns="0" rIns="0" bIns="0" rtlCol="0" anchor="t"/>
            <a:lstStyle/>
            <a:p>
              <a:pPr marL="647700" lvl="1" indent="-323850" algn="l">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会員詳細情報</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退会した会員は赤色で表示</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8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pic>
        <p:nvPicPr>
          <p:cNvPr id="4" name="Picture 4">
            <a:hlinkClick r:id="" action="ppaction://media"/>
          </p:cNvPr>
          <p:cNvPicPr>
            <a:picLocks noChangeAspect="1"/>
          </p:cNvPicPr>
          <p:nvPr>
            <a:videoFile r:link="rId1"/>
            <p:extLst>
              <p:ext uri="{DAA4B4D4-6D71-4841-9C94-3DE7FCFB9230}">
                <p14:media xmlns:p14="http://schemas.microsoft.com/office/powerpoint/2010/main" r:embed="rId2">
                  <p14:trim end="2342"/>
                </p14:media>
              </p:ext>
            </p:extLst>
          </p:nvPr>
        </p:nvPicPr>
        <p:blipFill>
          <a:blip r:embed="rId6"/>
          <a:srcRect l="154" t="8058" r="154"/>
          <a:stretch>
            <a:fillRect/>
          </a:stretch>
        </p:blipFill>
        <p:spPr>
          <a:xfrm>
            <a:off x="0" y="-298661"/>
            <a:ext cx="18288000" cy="9048140"/>
          </a:xfrm>
          <a:prstGeom prst="rect">
            <a:avLst/>
          </a:prstGeom>
        </p:spPr>
      </p:pic>
      <p:grpSp>
        <p:nvGrpSpPr>
          <p:cNvPr id="5" name="Group 5"/>
          <p:cNvGrpSpPr/>
          <p:nvPr/>
        </p:nvGrpSpPr>
        <p:grpSpPr>
          <a:xfrm>
            <a:off x="0" y="8616742"/>
            <a:ext cx="18288000" cy="1661773"/>
            <a:chOff x="0" y="0"/>
            <a:chExt cx="24384000" cy="2215697"/>
          </a:xfrm>
        </p:grpSpPr>
        <p:sp>
          <p:nvSpPr>
            <p:cNvPr id="6" name="Freeform 6"/>
            <p:cNvSpPr/>
            <p:nvPr/>
          </p:nvSpPr>
          <p:spPr>
            <a:xfrm>
              <a:off x="0" y="0"/>
              <a:ext cx="24384000" cy="2215697"/>
            </a:xfrm>
            <a:custGeom>
              <a:avLst/>
              <a:gdLst/>
              <a:ahLst/>
              <a:cxnLst/>
              <a:rect l="l" t="t" r="r" b="b"/>
              <a:pathLst>
                <a:path w="24384000" h="2215697">
                  <a:moveTo>
                    <a:pt x="0" y="0"/>
                  </a:moveTo>
                  <a:lnTo>
                    <a:pt x="24384000" y="0"/>
                  </a:lnTo>
                  <a:lnTo>
                    <a:pt x="24384000" y="2215697"/>
                  </a:lnTo>
                  <a:lnTo>
                    <a:pt x="0" y="2215697"/>
                  </a:lnTo>
                  <a:close/>
                </a:path>
              </a:pathLst>
            </a:custGeom>
            <a:solidFill>
              <a:srgbClr val="FFFFFF"/>
            </a:solidFill>
          </p:spPr>
        </p:sp>
      </p:grpSp>
      <p:pic>
        <p:nvPicPr>
          <p:cNvPr id="7" name="optimistic-life-149263">
            <a:hlinkClick r:id="" action="ppaction://media"/>
            <a:extLst>
              <a:ext uri="{FF2B5EF4-FFF2-40B4-BE49-F238E27FC236}">
                <a16:creationId xmlns:a16="http://schemas.microsoft.com/office/drawing/2014/main" id="{EC753131-BCE2-B31A-C175-8F20DD4CB2C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6154400" y="6674146"/>
            <a:ext cx="1554163" cy="1554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825" fill="hold"/>
                                        <p:tgtEl>
                                          <p:spTgt spid="4"/>
                                        </p:tgtEl>
                                      </p:cBhvr>
                                    </p:cmd>
                                  </p:childTnLst>
                                </p:cTn>
                              </p:par>
                            </p:childTnLst>
                          </p:cTn>
                        </p:par>
                        <p:par>
                          <p:cTn id="7" fill="hold">
                            <p:stCondLst>
                              <p:cond delay="34825"/>
                            </p:stCondLst>
                            <p:childTnLst>
                              <p:par>
                                <p:cTn id="8" presetID="1" presetClass="mediacall" presetSubtype="0" fill="hold" nodeType="afterEffect">
                                  <p:stCondLst>
                                    <p:cond delay="0"/>
                                  </p:stCondLst>
                                  <p:childTnLst>
                                    <p:cmd type="call" cmd="playFrom(0.0)">
                                      <p:cBhvr>
                                        <p:cTn id="9" dur="1211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showWhenStopped="0">
                <p:cTn id="16"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6" name="Group 6"/>
          <p:cNvGrpSpPr/>
          <p:nvPr/>
        </p:nvGrpSpPr>
        <p:grpSpPr>
          <a:xfrm>
            <a:off x="0" y="0"/>
            <a:ext cx="6858000" cy="10287000"/>
            <a:chOff x="0" y="0"/>
            <a:chExt cx="9144000" cy="13716000"/>
          </a:xfrm>
        </p:grpSpPr>
        <p:sp>
          <p:nvSpPr>
            <p:cNvPr id="7" name="Freeform 7"/>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close/>
                </a:path>
              </a:pathLst>
            </a:custGeom>
            <a:solidFill>
              <a:srgbClr val="4899EF"/>
            </a:solidFill>
          </p:spPr>
        </p:sp>
      </p:grpSp>
      <p:grpSp>
        <p:nvGrpSpPr>
          <p:cNvPr id="8" name="Group 8"/>
          <p:cNvGrpSpPr/>
          <p:nvPr/>
        </p:nvGrpSpPr>
        <p:grpSpPr>
          <a:xfrm>
            <a:off x="-15875" y="0"/>
            <a:ext cx="9793604" cy="10287000"/>
            <a:chOff x="0" y="0"/>
            <a:chExt cx="13058139" cy="13716000"/>
          </a:xfrm>
        </p:grpSpPr>
        <p:sp>
          <p:nvSpPr>
            <p:cNvPr id="9" name="Freeform 9"/>
            <p:cNvSpPr/>
            <p:nvPr/>
          </p:nvSpPr>
          <p:spPr>
            <a:xfrm>
              <a:off x="0" y="0"/>
              <a:ext cx="13058139" cy="13716000"/>
            </a:xfrm>
            <a:custGeom>
              <a:avLst/>
              <a:gdLst/>
              <a:ahLst/>
              <a:cxnLst/>
              <a:rect l="l" t="t" r="r" b="b"/>
              <a:pathLst>
                <a:path w="13058139" h="13716000">
                  <a:moveTo>
                    <a:pt x="0" y="0"/>
                  </a:moveTo>
                  <a:lnTo>
                    <a:pt x="13058139" y="0"/>
                  </a:lnTo>
                  <a:lnTo>
                    <a:pt x="13058139" y="13716000"/>
                  </a:lnTo>
                  <a:lnTo>
                    <a:pt x="0" y="13716000"/>
                  </a:lnTo>
                  <a:lnTo>
                    <a:pt x="0" y="0"/>
                  </a:lnTo>
                  <a:close/>
                </a:path>
              </a:pathLst>
            </a:custGeom>
            <a:blipFill>
              <a:blip r:embed="rId2"/>
              <a:stretch>
                <a:fillRect l="-1158" r="-1158"/>
              </a:stretch>
            </a:blipFill>
          </p:spPr>
        </p:sp>
      </p:grpSp>
      <p:grpSp>
        <p:nvGrpSpPr>
          <p:cNvPr id="10" name="Group 10"/>
          <p:cNvGrpSpPr/>
          <p:nvPr/>
        </p:nvGrpSpPr>
        <p:grpSpPr>
          <a:xfrm>
            <a:off x="10358629" y="2132467"/>
            <a:ext cx="7012186" cy="1154112"/>
            <a:chOff x="0" y="0"/>
            <a:chExt cx="9349581" cy="1538816"/>
          </a:xfrm>
        </p:grpSpPr>
        <p:sp>
          <p:nvSpPr>
            <p:cNvPr id="11" name="Freeform 11"/>
            <p:cNvSpPr/>
            <p:nvPr/>
          </p:nvSpPr>
          <p:spPr>
            <a:xfrm>
              <a:off x="0" y="0"/>
              <a:ext cx="9349581" cy="1538816"/>
            </a:xfrm>
            <a:custGeom>
              <a:avLst/>
              <a:gdLst/>
              <a:ahLst/>
              <a:cxnLst/>
              <a:rect l="l" t="t" r="r" b="b"/>
              <a:pathLst>
                <a:path w="9349581" h="1538816">
                  <a:moveTo>
                    <a:pt x="0" y="0"/>
                  </a:moveTo>
                  <a:lnTo>
                    <a:pt x="9349581" y="0"/>
                  </a:lnTo>
                  <a:lnTo>
                    <a:pt x="9349581" y="1538816"/>
                  </a:lnTo>
                  <a:lnTo>
                    <a:pt x="0" y="1538816"/>
                  </a:lnTo>
                  <a:close/>
                </a:path>
              </a:pathLst>
            </a:custGeom>
            <a:solidFill>
              <a:srgbClr val="000000">
                <a:alpha val="0"/>
              </a:srgbClr>
            </a:solidFill>
          </p:spPr>
        </p:sp>
        <p:sp>
          <p:nvSpPr>
            <p:cNvPr id="12" name="TextBox 12"/>
            <p:cNvSpPr txBox="1"/>
            <p:nvPr/>
          </p:nvSpPr>
          <p:spPr>
            <a:xfrm>
              <a:off x="0" y="-28575"/>
              <a:ext cx="9349581" cy="1567391"/>
            </a:xfrm>
            <a:prstGeom prst="rect">
              <a:avLst/>
            </a:prstGeom>
          </p:spPr>
          <p:txBody>
            <a:bodyPr lIns="0" tIns="0" rIns="0" bIns="0" rtlCol="0" anchor="t"/>
            <a:lstStyle/>
            <a:p>
              <a:pPr algn="l">
                <a:lnSpc>
                  <a:spcPts val="6875"/>
                </a:lnSpc>
              </a:pPr>
              <a:r>
                <a:rPr lang="zh-TW" alt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会員詳細情報</a:t>
              </a:r>
              <a:endParaRPr 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3" name="Group 13"/>
          <p:cNvGrpSpPr/>
          <p:nvPr/>
        </p:nvGrpSpPr>
        <p:grpSpPr>
          <a:xfrm>
            <a:off x="10358628" y="3628866"/>
            <a:ext cx="7012185" cy="1190124"/>
            <a:chOff x="0" y="0"/>
            <a:chExt cx="9349580" cy="1586832"/>
          </a:xfrm>
        </p:grpSpPr>
        <p:sp>
          <p:nvSpPr>
            <p:cNvPr id="14" name="Freeform 14"/>
            <p:cNvSpPr/>
            <p:nvPr/>
          </p:nvSpPr>
          <p:spPr>
            <a:xfrm>
              <a:off x="0" y="0"/>
              <a:ext cx="9349580" cy="1586832"/>
            </a:xfrm>
            <a:custGeom>
              <a:avLst/>
              <a:gdLst/>
              <a:ahLst/>
              <a:cxnLst/>
              <a:rect l="l" t="t" r="r" b="b"/>
              <a:pathLst>
                <a:path w="9349580" h="1586832">
                  <a:moveTo>
                    <a:pt x="0" y="0"/>
                  </a:moveTo>
                  <a:lnTo>
                    <a:pt x="9349580" y="0"/>
                  </a:lnTo>
                  <a:lnTo>
                    <a:pt x="9349580" y="1586832"/>
                  </a:lnTo>
                  <a:lnTo>
                    <a:pt x="0" y="1586832"/>
                  </a:lnTo>
                  <a:close/>
                </a:path>
              </a:pathLst>
            </a:custGeom>
            <a:solidFill>
              <a:srgbClr val="000000">
                <a:alpha val="0"/>
              </a:srgbClr>
            </a:solidFill>
          </p:spPr>
        </p:sp>
        <p:sp>
          <p:nvSpPr>
            <p:cNvPr id="15" name="TextBox 15"/>
            <p:cNvSpPr txBox="1"/>
            <p:nvPr/>
          </p:nvSpPr>
          <p:spPr>
            <a:xfrm>
              <a:off x="0" y="-85725"/>
              <a:ext cx="9349580" cy="1672557"/>
            </a:xfrm>
            <a:prstGeom prst="rect">
              <a:avLst/>
            </a:prstGeom>
          </p:spPr>
          <p:txBody>
            <a:bodyPr lIns="0" tIns="0" rIns="0" bIns="0" rtlCol="0" anchor="t"/>
            <a:lstStyle/>
            <a:p>
              <a:pPr marL="647700" lvl="1" indent="-323850" algn="l">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会員詳細情報</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退会会員は赤色で表示、詳細情報から退会日を確認可能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6" name="Group 16"/>
          <p:cNvGrpSpPr/>
          <p:nvPr/>
        </p:nvGrpSpPr>
        <p:grpSpPr>
          <a:xfrm>
            <a:off x="10358629" y="4886324"/>
            <a:ext cx="7235216" cy="1771149"/>
            <a:chOff x="0" y="0"/>
            <a:chExt cx="9646955" cy="2361532"/>
          </a:xfrm>
        </p:grpSpPr>
        <p:sp>
          <p:nvSpPr>
            <p:cNvPr id="17" name="Freeform 17"/>
            <p:cNvSpPr/>
            <p:nvPr/>
          </p:nvSpPr>
          <p:spPr>
            <a:xfrm>
              <a:off x="0" y="0"/>
              <a:ext cx="9646955" cy="2361532"/>
            </a:xfrm>
            <a:custGeom>
              <a:avLst/>
              <a:gdLst/>
              <a:ahLst/>
              <a:cxnLst/>
              <a:rect l="l" t="t" r="r" b="b"/>
              <a:pathLst>
                <a:path w="9646955" h="2361532">
                  <a:moveTo>
                    <a:pt x="0" y="0"/>
                  </a:moveTo>
                  <a:lnTo>
                    <a:pt x="9646955" y="0"/>
                  </a:lnTo>
                  <a:lnTo>
                    <a:pt x="9646955" y="2361532"/>
                  </a:lnTo>
                  <a:lnTo>
                    <a:pt x="0" y="2361532"/>
                  </a:lnTo>
                  <a:close/>
                </a:path>
              </a:pathLst>
            </a:custGeom>
            <a:solidFill>
              <a:srgbClr val="000000">
                <a:alpha val="0"/>
              </a:srgbClr>
            </a:solidFill>
          </p:spPr>
        </p:sp>
        <p:sp>
          <p:nvSpPr>
            <p:cNvPr id="18" name="TextBox 18"/>
            <p:cNvSpPr txBox="1"/>
            <p:nvPr/>
          </p:nvSpPr>
          <p:spPr>
            <a:xfrm>
              <a:off x="0" y="-85725"/>
              <a:ext cx="9646955" cy="2447257"/>
            </a:xfrm>
            <a:prstGeom prst="rect">
              <a:avLst/>
            </a:prstGeom>
          </p:spPr>
          <p:txBody>
            <a:bodyPr lIns="0" tIns="0" rIns="0" bIns="0" rtlCol="0" anchor="t"/>
            <a:lstStyle/>
            <a:p>
              <a:pPr marL="647700" lvl="1" indent="-323850" algn="l">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ブックマーク映画リスト</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 </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詳細情報からお気に入りの映画リストを照会、クリックすると映画の詳細情報に移動</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9" name="Group 19"/>
          <p:cNvGrpSpPr/>
          <p:nvPr/>
        </p:nvGrpSpPr>
        <p:grpSpPr>
          <a:xfrm>
            <a:off x="10358627" y="6720338"/>
            <a:ext cx="7012186" cy="1190124"/>
            <a:chOff x="0" y="0"/>
            <a:chExt cx="9349581" cy="1586832"/>
          </a:xfrm>
        </p:grpSpPr>
        <p:sp>
          <p:nvSpPr>
            <p:cNvPr id="20" name="Freeform 20"/>
            <p:cNvSpPr/>
            <p:nvPr/>
          </p:nvSpPr>
          <p:spPr>
            <a:xfrm>
              <a:off x="0" y="0"/>
              <a:ext cx="9349581" cy="1586832"/>
            </a:xfrm>
            <a:custGeom>
              <a:avLst/>
              <a:gdLst/>
              <a:ahLst/>
              <a:cxnLst/>
              <a:rect l="l" t="t" r="r" b="b"/>
              <a:pathLst>
                <a:path w="9349581" h="1586832">
                  <a:moveTo>
                    <a:pt x="0" y="0"/>
                  </a:moveTo>
                  <a:lnTo>
                    <a:pt x="9349581" y="0"/>
                  </a:lnTo>
                  <a:lnTo>
                    <a:pt x="9349581" y="1586832"/>
                  </a:lnTo>
                  <a:lnTo>
                    <a:pt x="0" y="1586832"/>
                  </a:lnTo>
                  <a:close/>
                </a:path>
              </a:pathLst>
            </a:custGeom>
            <a:solidFill>
              <a:srgbClr val="000000">
                <a:alpha val="0"/>
              </a:srgbClr>
            </a:solidFill>
          </p:spPr>
        </p:sp>
        <p:sp>
          <p:nvSpPr>
            <p:cNvPr id="21" name="TextBox 21"/>
            <p:cNvSpPr txBox="1"/>
            <p:nvPr/>
          </p:nvSpPr>
          <p:spPr>
            <a:xfrm>
              <a:off x="0" y="-85725"/>
              <a:ext cx="9349581" cy="1672557"/>
            </a:xfrm>
            <a:prstGeom prst="rect">
              <a:avLst/>
            </a:prstGeom>
          </p:spPr>
          <p:txBody>
            <a:bodyPr lIns="0" tIns="0" rIns="0" bIns="0" rtlCol="0" anchor="t"/>
            <a:lstStyle/>
            <a:p>
              <a:pPr marL="647700" lvl="1" indent="-323850" algn="l">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会員退会処理</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会員詳細情報ページから会員退会処理が可能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8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pic>
        <p:nvPicPr>
          <p:cNvPr id="4" name="Picture 4">
            <a:hlinkClick r:id="" action="ppaction://media"/>
          </p:cNvPr>
          <p:cNvPicPr>
            <a:picLocks noChangeAspect="1"/>
          </p:cNvPicPr>
          <p:nvPr>
            <a:videoFile r:link="rId1"/>
            <p:extLst>
              <p:ext uri="{DAA4B4D4-6D71-4841-9C94-3DE7FCFB9230}">
                <p14:media xmlns:p14="http://schemas.microsoft.com/office/powerpoint/2010/main" r:embed="rId2">
                  <p14:trim end="1164"/>
                </p14:media>
              </p:ext>
            </p:extLst>
          </p:nvPr>
        </p:nvPicPr>
        <p:blipFill>
          <a:blip r:embed="rId6"/>
          <a:srcRect l="32" t="8058" r="32"/>
          <a:stretch>
            <a:fillRect/>
          </a:stretch>
        </p:blipFill>
        <p:spPr>
          <a:xfrm>
            <a:off x="0" y="-262901"/>
            <a:ext cx="18288000" cy="9026017"/>
          </a:xfrm>
          <a:prstGeom prst="rect">
            <a:avLst/>
          </a:prstGeom>
        </p:spPr>
      </p:pic>
      <p:grpSp>
        <p:nvGrpSpPr>
          <p:cNvPr id="5" name="Group 5"/>
          <p:cNvGrpSpPr/>
          <p:nvPr/>
        </p:nvGrpSpPr>
        <p:grpSpPr>
          <a:xfrm>
            <a:off x="0" y="8611214"/>
            <a:ext cx="18288000" cy="1667301"/>
            <a:chOff x="0" y="0"/>
            <a:chExt cx="24384000" cy="2223068"/>
          </a:xfrm>
        </p:grpSpPr>
        <p:sp>
          <p:nvSpPr>
            <p:cNvPr id="6" name="Freeform 6"/>
            <p:cNvSpPr/>
            <p:nvPr/>
          </p:nvSpPr>
          <p:spPr>
            <a:xfrm>
              <a:off x="0" y="0"/>
              <a:ext cx="24384000" cy="2223068"/>
            </a:xfrm>
            <a:custGeom>
              <a:avLst/>
              <a:gdLst/>
              <a:ahLst/>
              <a:cxnLst/>
              <a:rect l="l" t="t" r="r" b="b"/>
              <a:pathLst>
                <a:path w="24384000" h="2223068">
                  <a:moveTo>
                    <a:pt x="0" y="0"/>
                  </a:moveTo>
                  <a:lnTo>
                    <a:pt x="24384000" y="0"/>
                  </a:lnTo>
                  <a:lnTo>
                    <a:pt x="24384000" y="2223068"/>
                  </a:lnTo>
                  <a:lnTo>
                    <a:pt x="0" y="2223068"/>
                  </a:lnTo>
                  <a:close/>
                </a:path>
              </a:pathLst>
            </a:custGeom>
            <a:solidFill>
              <a:srgbClr val="FFFFFF"/>
            </a:solidFill>
          </p:spPr>
        </p:sp>
      </p:grpSp>
      <p:pic>
        <p:nvPicPr>
          <p:cNvPr id="7" name="optimistic-life-149263">
            <a:hlinkClick r:id="" action="ppaction://media"/>
            <a:extLst>
              <a:ext uri="{FF2B5EF4-FFF2-40B4-BE49-F238E27FC236}">
                <a16:creationId xmlns:a16="http://schemas.microsoft.com/office/drawing/2014/main" id="{02A79479-4231-1C34-EF3E-5E9D999ADFA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6154400" y="6674146"/>
            <a:ext cx="1554163" cy="1554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86" fill="hold"/>
                                        <p:tgtEl>
                                          <p:spTgt spid="4"/>
                                        </p:tgtEl>
                                      </p:cBhvr>
                                    </p:cmd>
                                  </p:childTnLst>
                                </p:cTn>
                              </p:par>
                            </p:childTnLst>
                          </p:cTn>
                        </p:par>
                        <p:par>
                          <p:cTn id="7" fill="hold">
                            <p:stCondLst>
                              <p:cond delay="18986"/>
                            </p:stCondLst>
                            <p:childTnLst>
                              <p:par>
                                <p:cTn id="8" presetID="1" presetClass="mediacall" presetSubtype="0" fill="hold" nodeType="afterEffect">
                                  <p:stCondLst>
                                    <p:cond delay="0"/>
                                  </p:stCondLst>
                                  <p:childTnLst>
                                    <p:cmd type="call" cmd="playFrom(0.0)">
                                      <p:cBhvr>
                                        <p:cTn id="9" dur="1211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showWhenStopped="0">
                <p:cTn id="16"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0" y="0"/>
            <a:ext cx="18288000" cy="3544062"/>
            <a:chOff x="0" y="0"/>
            <a:chExt cx="24384000" cy="4725416"/>
          </a:xfrm>
        </p:grpSpPr>
        <p:sp>
          <p:nvSpPr>
            <p:cNvPr id="7" name="Freeform 7" descr="preencoded.png"/>
            <p:cNvSpPr/>
            <p:nvPr/>
          </p:nvSpPr>
          <p:spPr>
            <a:xfrm>
              <a:off x="0" y="0"/>
              <a:ext cx="24384000" cy="4725416"/>
            </a:xfrm>
            <a:custGeom>
              <a:avLst/>
              <a:gdLst/>
              <a:ahLst/>
              <a:cxnLst/>
              <a:rect l="l" t="t" r="r" b="b"/>
              <a:pathLst>
                <a:path w="24384000" h="4725416">
                  <a:moveTo>
                    <a:pt x="0" y="0"/>
                  </a:moveTo>
                  <a:lnTo>
                    <a:pt x="24384000" y="0"/>
                  </a:lnTo>
                  <a:lnTo>
                    <a:pt x="24384000" y="4725416"/>
                  </a:lnTo>
                  <a:lnTo>
                    <a:pt x="0" y="4725416"/>
                  </a:lnTo>
                  <a:lnTo>
                    <a:pt x="0" y="0"/>
                  </a:lnTo>
                  <a:close/>
                </a:path>
              </a:pathLst>
            </a:custGeom>
            <a:blipFill>
              <a:blip r:embed="rId2"/>
              <a:stretch>
                <a:fillRect l="-10" r="-10"/>
              </a:stretch>
            </a:blipFill>
          </p:spPr>
        </p:sp>
      </p:grpSp>
      <p:grpSp>
        <p:nvGrpSpPr>
          <p:cNvPr id="8" name="Group 8"/>
          <p:cNvGrpSpPr/>
          <p:nvPr/>
        </p:nvGrpSpPr>
        <p:grpSpPr>
          <a:xfrm>
            <a:off x="992163" y="4819163"/>
            <a:ext cx="7088237" cy="1048305"/>
            <a:chOff x="0" y="0"/>
            <a:chExt cx="9450983" cy="1397740"/>
          </a:xfrm>
        </p:grpSpPr>
        <p:sp>
          <p:nvSpPr>
            <p:cNvPr id="9" name="Freeform 9"/>
            <p:cNvSpPr/>
            <p:nvPr/>
          </p:nvSpPr>
          <p:spPr>
            <a:xfrm>
              <a:off x="0" y="0"/>
              <a:ext cx="9450983" cy="1397740"/>
            </a:xfrm>
            <a:custGeom>
              <a:avLst/>
              <a:gdLst/>
              <a:ahLst/>
              <a:cxnLst/>
              <a:rect l="l" t="t" r="r" b="b"/>
              <a:pathLst>
                <a:path w="9450983" h="1397740">
                  <a:moveTo>
                    <a:pt x="0" y="0"/>
                  </a:moveTo>
                  <a:lnTo>
                    <a:pt x="9450983" y="0"/>
                  </a:lnTo>
                  <a:lnTo>
                    <a:pt x="9450983" y="1397740"/>
                  </a:lnTo>
                  <a:lnTo>
                    <a:pt x="0" y="1397740"/>
                  </a:lnTo>
                  <a:close/>
                </a:path>
              </a:pathLst>
            </a:custGeom>
            <a:solidFill>
              <a:srgbClr val="000000">
                <a:alpha val="0"/>
              </a:srgbClr>
            </a:solidFill>
          </p:spPr>
        </p:sp>
        <p:sp>
          <p:nvSpPr>
            <p:cNvPr id="10" name="TextBox 10"/>
            <p:cNvSpPr txBox="1"/>
            <p:nvPr/>
          </p:nvSpPr>
          <p:spPr>
            <a:xfrm>
              <a:off x="0" y="-28575"/>
              <a:ext cx="9450983" cy="1426315"/>
            </a:xfrm>
            <a:prstGeom prst="rect">
              <a:avLst/>
            </a:prstGeom>
          </p:spPr>
          <p:txBody>
            <a:bodyPr lIns="0" tIns="0" rIns="0" bIns="0" rtlCol="0" anchor="t"/>
            <a:lstStyle/>
            <a:p>
              <a:pPr algn="l">
                <a:lnSpc>
                  <a:spcPts val="6945"/>
                </a:lnSpc>
              </a:pPr>
              <a:r>
                <a:rPr lang="zh-TW" altLang="en-US" sz="5570" dirty="0">
                  <a:solidFill>
                    <a:srgbClr val="41A4FF"/>
                  </a:solidFill>
                  <a:latin typeface="BIZ UDGothic" panose="020B0400000000000000" pitchFamily="33" charset="-128"/>
                  <a:ea typeface="BIZ UDGothic" panose="020B0400000000000000" pitchFamily="33" charset="-128"/>
                  <a:cs typeface="210 밀레니얼"/>
                  <a:sym typeface="210 밀레니얼"/>
                </a:rPr>
                <a:t>追加管理者機能</a:t>
              </a:r>
              <a:endParaRPr lang="en-US" sz="5570" dirty="0">
                <a:solidFill>
                  <a:srgbClr val="41A4FF"/>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11" name="Group 11"/>
          <p:cNvGrpSpPr/>
          <p:nvPr/>
        </p:nvGrpSpPr>
        <p:grpSpPr>
          <a:xfrm>
            <a:off x="992238" y="6541591"/>
            <a:ext cx="708755" cy="708755"/>
            <a:chOff x="0" y="0"/>
            <a:chExt cx="945007" cy="945007"/>
          </a:xfrm>
        </p:grpSpPr>
        <p:sp>
          <p:nvSpPr>
            <p:cNvPr id="12" name="Freeform 12" descr="preencoded.png"/>
            <p:cNvSpPr/>
            <p:nvPr/>
          </p:nvSpPr>
          <p:spPr>
            <a:xfrm>
              <a:off x="0" y="0"/>
              <a:ext cx="945007" cy="945007"/>
            </a:xfrm>
            <a:custGeom>
              <a:avLst/>
              <a:gdLst/>
              <a:ahLst/>
              <a:cxnLst/>
              <a:rect l="l" t="t" r="r" b="b"/>
              <a:pathLst>
                <a:path w="945007" h="945007">
                  <a:moveTo>
                    <a:pt x="0" y="0"/>
                  </a:moveTo>
                  <a:lnTo>
                    <a:pt x="945007" y="0"/>
                  </a:lnTo>
                  <a:lnTo>
                    <a:pt x="945007" y="945007"/>
                  </a:lnTo>
                  <a:lnTo>
                    <a:pt x="0" y="945007"/>
                  </a:lnTo>
                  <a:lnTo>
                    <a:pt x="0" y="0"/>
                  </a:lnTo>
                  <a:close/>
                </a:path>
              </a:pathLst>
            </a:custGeom>
            <a:blipFill>
              <a:blip r:embed="rId3"/>
              <a:stretch>
                <a:fillRect/>
              </a:stretch>
            </a:blipFill>
          </p:spPr>
        </p:sp>
      </p:grpSp>
      <p:grpSp>
        <p:nvGrpSpPr>
          <p:cNvPr id="13" name="Group 13"/>
          <p:cNvGrpSpPr/>
          <p:nvPr/>
        </p:nvGrpSpPr>
        <p:grpSpPr>
          <a:xfrm>
            <a:off x="992238" y="7490968"/>
            <a:ext cx="4494162" cy="593723"/>
            <a:chOff x="0" y="-19049"/>
            <a:chExt cx="5992216" cy="791631"/>
          </a:xfrm>
        </p:grpSpPr>
        <p:sp>
          <p:nvSpPr>
            <p:cNvPr id="14" name="Freeform 14"/>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15" name="TextBox 15"/>
            <p:cNvSpPr txBox="1"/>
            <p:nvPr/>
          </p:nvSpPr>
          <p:spPr>
            <a:xfrm>
              <a:off x="0" y="-19049"/>
              <a:ext cx="5992216" cy="791631"/>
            </a:xfrm>
            <a:prstGeom prst="rect">
              <a:avLst/>
            </a:prstGeom>
          </p:spPr>
          <p:txBody>
            <a:bodyPr lIns="0" tIns="0" rIns="0" bIns="0" rtlCol="0" anchor="t"/>
            <a:lstStyle/>
            <a:p>
              <a:pPr algn="l">
                <a:lnSpc>
                  <a:spcPts val="3436"/>
                </a:lnSpc>
              </a:pP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サイトおすすめの映画登録</a:t>
              </a:r>
              <a:endParaRPr 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6" name="Group 16"/>
          <p:cNvGrpSpPr/>
          <p:nvPr/>
        </p:nvGrpSpPr>
        <p:grpSpPr>
          <a:xfrm>
            <a:off x="992237" y="8003975"/>
            <a:ext cx="7939088" cy="596505"/>
            <a:chOff x="0" y="0"/>
            <a:chExt cx="10585451" cy="795339"/>
          </a:xfrm>
        </p:grpSpPr>
        <p:sp>
          <p:nvSpPr>
            <p:cNvPr id="17" name="Freeform 17"/>
            <p:cNvSpPr/>
            <p:nvPr/>
          </p:nvSpPr>
          <p:spPr>
            <a:xfrm>
              <a:off x="0" y="0"/>
              <a:ext cx="10585451" cy="795339"/>
            </a:xfrm>
            <a:custGeom>
              <a:avLst/>
              <a:gdLst/>
              <a:ahLst/>
              <a:cxnLst/>
              <a:rect l="l" t="t" r="r" b="b"/>
              <a:pathLst>
                <a:path w="10585451" h="795339">
                  <a:moveTo>
                    <a:pt x="0" y="0"/>
                  </a:moveTo>
                  <a:lnTo>
                    <a:pt x="10585451" y="0"/>
                  </a:lnTo>
                  <a:lnTo>
                    <a:pt x="10585451" y="795339"/>
                  </a:lnTo>
                  <a:lnTo>
                    <a:pt x="0" y="795339"/>
                  </a:lnTo>
                  <a:close/>
                </a:path>
              </a:pathLst>
            </a:custGeom>
            <a:solidFill>
              <a:srgbClr val="000000">
                <a:alpha val="0"/>
              </a:srgbClr>
            </a:solidFill>
          </p:spPr>
        </p:sp>
        <p:sp>
          <p:nvSpPr>
            <p:cNvPr id="18" name="TextBox 18"/>
            <p:cNvSpPr txBox="1"/>
            <p:nvPr/>
          </p:nvSpPr>
          <p:spPr>
            <a:xfrm>
              <a:off x="0" y="-95250"/>
              <a:ext cx="10585451" cy="890589"/>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サイトおすすめの映画を登録</a:t>
              </a:r>
              <a:r>
                <a:rPr lang="en-US" altLang="ja-JP"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a:t>
              </a: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修正可能</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19" name="Group 19"/>
          <p:cNvGrpSpPr/>
          <p:nvPr/>
        </p:nvGrpSpPr>
        <p:grpSpPr>
          <a:xfrm>
            <a:off x="9356526" y="6541591"/>
            <a:ext cx="708755" cy="708755"/>
            <a:chOff x="0" y="0"/>
            <a:chExt cx="945007" cy="945007"/>
          </a:xfrm>
        </p:grpSpPr>
        <p:sp>
          <p:nvSpPr>
            <p:cNvPr id="20" name="Freeform 20" descr="preencoded.png"/>
            <p:cNvSpPr/>
            <p:nvPr/>
          </p:nvSpPr>
          <p:spPr>
            <a:xfrm>
              <a:off x="0" y="0"/>
              <a:ext cx="945007" cy="945007"/>
            </a:xfrm>
            <a:custGeom>
              <a:avLst/>
              <a:gdLst/>
              <a:ahLst/>
              <a:cxnLst/>
              <a:rect l="l" t="t" r="r" b="b"/>
              <a:pathLst>
                <a:path w="945007" h="945007">
                  <a:moveTo>
                    <a:pt x="0" y="0"/>
                  </a:moveTo>
                  <a:lnTo>
                    <a:pt x="945007" y="0"/>
                  </a:lnTo>
                  <a:lnTo>
                    <a:pt x="945007" y="945007"/>
                  </a:lnTo>
                  <a:lnTo>
                    <a:pt x="0" y="945007"/>
                  </a:lnTo>
                  <a:lnTo>
                    <a:pt x="0" y="0"/>
                  </a:lnTo>
                  <a:close/>
                </a:path>
              </a:pathLst>
            </a:custGeom>
            <a:blipFill>
              <a:blip r:embed="rId4"/>
              <a:stretch>
                <a:fillRect/>
              </a:stretch>
            </a:blipFill>
          </p:spPr>
        </p:sp>
      </p:grpSp>
      <p:grpSp>
        <p:nvGrpSpPr>
          <p:cNvPr id="21" name="Group 21"/>
          <p:cNvGrpSpPr/>
          <p:nvPr/>
        </p:nvGrpSpPr>
        <p:grpSpPr>
          <a:xfrm>
            <a:off x="9356526" y="7505255"/>
            <a:ext cx="3544044" cy="579436"/>
            <a:chOff x="0" y="0"/>
            <a:chExt cx="4725392" cy="772582"/>
          </a:xfrm>
        </p:grpSpPr>
        <p:sp>
          <p:nvSpPr>
            <p:cNvPr id="22" name="Freeform 22"/>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23" name="TextBox 23"/>
            <p:cNvSpPr txBox="1"/>
            <p:nvPr/>
          </p:nvSpPr>
          <p:spPr>
            <a:xfrm>
              <a:off x="0" y="-19050"/>
              <a:ext cx="4725392" cy="791632"/>
            </a:xfrm>
            <a:prstGeom prst="rect">
              <a:avLst/>
            </a:prstGeom>
          </p:spPr>
          <p:txBody>
            <a:bodyPr lIns="0" tIns="0" rIns="0" bIns="0" rtlCol="0" anchor="t"/>
            <a:lstStyle/>
            <a:p>
              <a:pPr algn="l">
                <a:lnSpc>
                  <a:spcPts val="3436"/>
                </a:lnSpc>
              </a:pP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映画レビュー管理</a:t>
              </a:r>
              <a:endParaRPr 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24" name="Group 24"/>
          <p:cNvGrpSpPr/>
          <p:nvPr/>
        </p:nvGrpSpPr>
        <p:grpSpPr>
          <a:xfrm>
            <a:off x="9356526" y="8003975"/>
            <a:ext cx="7939236" cy="596505"/>
            <a:chOff x="0" y="0"/>
            <a:chExt cx="10585648" cy="795339"/>
          </a:xfrm>
        </p:grpSpPr>
        <p:sp>
          <p:nvSpPr>
            <p:cNvPr id="25" name="Freeform 25"/>
            <p:cNvSpPr/>
            <p:nvPr/>
          </p:nvSpPr>
          <p:spPr>
            <a:xfrm>
              <a:off x="0" y="0"/>
              <a:ext cx="10585648" cy="795339"/>
            </a:xfrm>
            <a:custGeom>
              <a:avLst/>
              <a:gdLst/>
              <a:ahLst/>
              <a:cxnLst/>
              <a:rect l="l" t="t" r="r" b="b"/>
              <a:pathLst>
                <a:path w="10585648" h="795339">
                  <a:moveTo>
                    <a:pt x="0" y="0"/>
                  </a:moveTo>
                  <a:lnTo>
                    <a:pt x="10585648" y="0"/>
                  </a:lnTo>
                  <a:lnTo>
                    <a:pt x="10585648" y="795339"/>
                  </a:lnTo>
                  <a:lnTo>
                    <a:pt x="0" y="795339"/>
                  </a:lnTo>
                  <a:close/>
                </a:path>
              </a:pathLst>
            </a:custGeom>
            <a:solidFill>
              <a:srgbClr val="000000">
                <a:alpha val="0"/>
              </a:srgbClr>
            </a:solidFill>
          </p:spPr>
        </p:sp>
        <p:sp>
          <p:nvSpPr>
            <p:cNvPr id="26" name="TextBox 26"/>
            <p:cNvSpPr txBox="1"/>
            <p:nvPr/>
          </p:nvSpPr>
          <p:spPr>
            <a:xfrm>
              <a:off x="0" y="-95250"/>
              <a:ext cx="10585648" cy="890589"/>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レビュー内容を確認し、不適切なレビューを削除可能</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6" name="Group 6"/>
          <p:cNvGrpSpPr/>
          <p:nvPr/>
        </p:nvGrpSpPr>
        <p:grpSpPr>
          <a:xfrm>
            <a:off x="0" y="0"/>
            <a:ext cx="6830092" cy="10287000"/>
            <a:chOff x="0" y="0"/>
            <a:chExt cx="9106789" cy="13716000"/>
          </a:xfrm>
        </p:grpSpPr>
        <p:sp>
          <p:nvSpPr>
            <p:cNvPr id="7" name="Freeform 7"/>
            <p:cNvSpPr/>
            <p:nvPr/>
          </p:nvSpPr>
          <p:spPr>
            <a:xfrm>
              <a:off x="0" y="0"/>
              <a:ext cx="9106789" cy="13716000"/>
            </a:xfrm>
            <a:custGeom>
              <a:avLst/>
              <a:gdLst/>
              <a:ahLst/>
              <a:cxnLst/>
              <a:rect l="l" t="t" r="r" b="b"/>
              <a:pathLst>
                <a:path w="9106789" h="13716000">
                  <a:moveTo>
                    <a:pt x="0" y="0"/>
                  </a:moveTo>
                  <a:lnTo>
                    <a:pt x="9106789" y="0"/>
                  </a:lnTo>
                  <a:lnTo>
                    <a:pt x="9106789" y="13716000"/>
                  </a:lnTo>
                  <a:lnTo>
                    <a:pt x="0" y="13716000"/>
                  </a:lnTo>
                  <a:lnTo>
                    <a:pt x="0" y="0"/>
                  </a:lnTo>
                  <a:close/>
                </a:path>
              </a:pathLst>
            </a:custGeom>
            <a:blipFill>
              <a:blip r:embed="rId2"/>
              <a:stretch>
                <a:fillRect l="-27138" r="-27138"/>
              </a:stretch>
            </a:blipFill>
          </p:spPr>
        </p:sp>
      </p:grpSp>
      <p:grpSp>
        <p:nvGrpSpPr>
          <p:cNvPr id="8" name="Group 8"/>
          <p:cNvGrpSpPr/>
          <p:nvPr/>
        </p:nvGrpSpPr>
        <p:grpSpPr>
          <a:xfrm>
            <a:off x="7937746" y="2879416"/>
            <a:ext cx="9054853" cy="1175543"/>
            <a:chOff x="-1" y="-28575"/>
            <a:chExt cx="12073137" cy="1567391"/>
          </a:xfrm>
        </p:grpSpPr>
        <p:sp>
          <p:nvSpPr>
            <p:cNvPr id="9" name="Freeform 9"/>
            <p:cNvSpPr/>
            <p:nvPr/>
          </p:nvSpPr>
          <p:spPr>
            <a:xfrm>
              <a:off x="0" y="0"/>
              <a:ext cx="9349581" cy="1538816"/>
            </a:xfrm>
            <a:custGeom>
              <a:avLst/>
              <a:gdLst/>
              <a:ahLst/>
              <a:cxnLst/>
              <a:rect l="l" t="t" r="r" b="b"/>
              <a:pathLst>
                <a:path w="9349581" h="1538816">
                  <a:moveTo>
                    <a:pt x="0" y="0"/>
                  </a:moveTo>
                  <a:lnTo>
                    <a:pt x="9349581" y="0"/>
                  </a:lnTo>
                  <a:lnTo>
                    <a:pt x="9349581" y="1538816"/>
                  </a:lnTo>
                  <a:lnTo>
                    <a:pt x="0" y="1538816"/>
                  </a:lnTo>
                  <a:close/>
                </a:path>
              </a:pathLst>
            </a:custGeom>
            <a:solidFill>
              <a:srgbClr val="000000">
                <a:alpha val="0"/>
              </a:srgbClr>
            </a:solidFill>
          </p:spPr>
        </p:sp>
        <p:sp>
          <p:nvSpPr>
            <p:cNvPr id="10" name="TextBox 10"/>
            <p:cNvSpPr txBox="1"/>
            <p:nvPr/>
          </p:nvSpPr>
          <p:spPr>
            <a:xfrm>
              <a:off x="-1" y="-28575"/>
              <a:ext cx="12073137" cy="1567391"/>
            </a:xfrm>
            <a:prstGeom prst="rect">
              <a:avLst/>
            </a:prstGeom>
          </p:spPr>
          <p:txBody>
            <a:bodyPr lIns="0" tIns="0" rIns="0" bIns="0" rtlCol="0" anchor="t"/>
            <a:lstStyle/>
            <a:p>
              <a:pPr algn="l">
                <a:lnSpc>
                  <a:spcPts val="6875"/>
                </a:lnSpc>
              </a:pPr>
              <a:r>
                <a:rPr lang="ja-JP" alt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サイトおすすめの映画登録</a:t>
              </a:r>
              <a:endParaRPr 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1" name="Group 11"/>
          <p:cNvGrpSpPr/>
          <p:nvPr/>
        </p:nvGrpSpPr>
        <p:grpSpPr>
          <a:xfrm>
            <a:off x="7937747" y="4414633"/>
            <a:ext cx="9270504" cy="728867"/>
            <a:chOff x="0" y="-85725"/>
            <a:chExt cx="12360672" cy="971822"/>
          </a:xfrm>
        </p:grpSpPr>
        <p:sp>
          <p:nvSpPr>
            <p:cNvPr id="12" name="Freeform 12"/>
            <p:cNvSpPr/>
            <p:nvPr/>
          </p:nvSpPr>
          <p:spPr>
            <a:xfrm>
              <a:off x="0" y="0"/>
              <a:ext cx="12360672" cy="886097"/>
            </a:xfrm>
            <a:custGeom>
              <a:avLst/>
              <a:gdLst/>
              <a:ahLst/>
              <a:cxnLst/>
              <a:rect l="l" t="t" r="r" b="b"/>
              <a:pathLst>
                <a:path w="12360672" h="886097">
                  <a:moveTo>
                    <a:pt x="0" y="0"/>
                  </a:moveTo>
                  <a:lnTo>
                    <a:pt x="12360672" y="0"/>
                  </a:lnTo>
                  <a:lnTo>
                    <a:pt x="12360672" y="886097"/>
                  </a:lnTo>
                  <a:lnTo>
                    <a:pt x="0" y="886097"/>
                  </a:lnTo>
                  <a:close/>
                </a:path>
              </a:pathLst>
            </a:custGeom>
            <a:solidFill>
              <a:srgbClr val="000000">
                <a:alpha val="0"/>
              </a:srgbClr>
            </a:solidFill>
          </p:spPr>
        </p:sp>
        <p:sp>
          <p:nvSpPr>
            <p:cNvPr id="13" name="TextBox 13"/>
            <p:cNvSpPr txBox="1"/>
            <p:nvPr/>
          </p:nvSpPr>
          <p:spPr>
            <a:xfrm>
              <a:off x="0" y="-85725"/>
              <a:ext cx="11463538" cy="971822"/>
            </a:xfrm>
            <a:prstGeom prst="rect">
              <a:avLst/>
            </a:prstGeom>
          </p:spPr>
          <p:txBody>
            <a:bodyPr lIns="0" tIns="0" rIns="0" bIns="0" rtlCol="0" anchor="t"/>
            <a:lstStyle/>
            <a:p>
              <a:pPr marL="647700" lvl="1" indent="-323850" algn="l">
                <a:lnSpc>
                  <a:spcPts val="4579"/>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サイトでおすすめする映画リストを管理者が登録可能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4" name="Group 14"/>
          <p:cNvGrpSpPr/>
          <p:nvPr/>
        </p:nvGrpSpPr>
        <p:grpSpPr>
          <a:xfrm>
            <a:off x="7937746" y="5311775"/>
            <a:ext cx="8074736" cy="1672329"/>
            <a:chOff x="0" y="0"/>
            <a:chExt cx="10766315" cy="2229772"/>
          </a:xfrm>
        </p:grpSpPr>
        <p:sp>
          <p:nvSpPr>
            <p:cNvPr id="15" name="Freeform 15"/>
            <p:cNvSpPr/>
            <p:nvPr/>
          </p:nvSpPr>
          <p:spPr>
            <a:xfrm>
              <a:off x="0" y="0"/>
              <a:ext cx="10746963" cy="1586712"/>
            </a:xfrm>
            <a:custGeom>
              <a:avLst/>
              <a:gdLst/>
              <a:ahLst/>
              <a:cxnLst/>
              <a:rect l="l" t="t" r="r" b="b"/>
              <a:pathLst>
                <a:path w="10746963" h="1586712">
                  <a:moveTo>
                    <a:pt x="0" y="0"/>
                  </a:moveTo>
                  <a:lnTo>
                    <a:pt x="10746963" y="0"/>
                  </a:lnTo>
                  <a:lnTo>
                    <a:pt x="10746963" y="1586712"/>
                  </a:lnTo>
                  <a:lnTo>
                    <a:pt x="0" y="1586712"/>
                  </a:lnTo>
                  <a:close/>
                </a:path>
              </a:pathLst>
            </a:custGeom>
            <a:solidFill>
              <a:srgbClr val="000000">
                <a:alpha val="0"/>
              </a:srgbClr>
            </a:solidFill>
          </p:spPr>
        </p:sp>
        <p:sp>
          <p:nvSpPr>
            <p:cNvPr id="16" name="TextBox 16"/>
            <p:cNvSpPr txBox="1"/>
            <p:nvPr/>
          </p:nvSpPr>
          <p:spPr>
            <a:xfrm>
              <a:off x="19352" y="557335"/>
              <a:ext cx="10746963" cy="1672437"/>
            </a:xfrm>
            <a:prstGeom prst="rect">
              <a:avLst/>
            </a:prstGeom>
          </p:spPr>
          <p:txBody>
            <a:bodyPr lIns="0" tIns="0" rIns="0" bIns="0" rtlCol="0" anchor="t"/>
            <a:lstStyle/>
            <a:p>
              <a:pPr marL="647700" lvl="1" indent="-323850" algn="l">
                <a:lnSpc>
                  <a:spcPts val="4579"/>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登録されたおすすめ映画はすべての会員がおすすめ映画タブで確認可能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7" name="Group 17"/>
          <p:cNvGrpSpPr/>
          <p:nvPr/>
        </p:nvGrpSpPr>
        <p:grpSpPr>
          <a:xfrm>
            <a:off x="7952260" y="6670085"/>
            <a:ext cx="8096758" cy="1672328"/>
            <a:chOff x="-48715" y="0"/>
            <a:chExt cx="10795678" cy="2229770"/>
          </a:xfrm>
        </p:grpSpPr>
        <p:sp>
          <p:nvSpPr>
            <p:cNvPr id="18" name="Freeform 18"/>
            <p:cNvSpPr/>
            <p:nvPr/>
          </p:nvSpPr>
          <p:spPr>
            <a:xfrm>
              <a:off x="0" y="0"/>
              <a:ext cx="10746963" cy="1586712"/>
            </a:xfrm>
            <a:custGeom>
              <a:avLst/>
              <a:gdLst/>
              <a:ahLst/>
              <a:cxnLst/>
              <a:rect l="l" t="t" r="r" b="b"/>
              <a:pathLst>
                <a:path w="10746963" h="1586712">
                  <a:moveTo>
                    <a:pt x="0" y="0"/>
                  </a:moveTo>
                  <a:lnTo>
                    <a:pt x="10746963" y="0"/>
                  </a:lnTo>
                  <a:lnTo>
                    <a:pt x="10746963" y="1586712"/>
                  </a:lnTo>
                  <a:lnTo>
                    <a:pt x="0" y="1586712"/>
                  </a:lnTo>
                  <a:close/>
                </a:path>
              </a:pathLst>
            </a:custGeom>
            <a:solidFill>
              <a:srgbClr val="000000">
                <a:alpha val="0"/>
              </a:srgbClr>
            </a:solidFill>
          </p:spPr>
        </p:sp>
        <p:sp>
          <p:nvSpPr>
            <p:cNvPr id="19" name="TextBox 19"/>
            <p:cNvSpPr txBox="1"/>
            <p:nvPr/>
          </p:nvSpPr>
          <p:spPr>
            <a:xfrm>
              <a:off x="-48715" y="557333"/>
              <a:ext cx="10746963" cy="1672437"/>
            </a:xfrm>
            <a:prstGeom prst="rect">
              <a:avLst/>
            </a:prstGeom>
          </p:spPr>
          <p:txBody>
            <a:bodyPr lIns="0" tIns="0" rIns="0" bIns="0" rtlCol="0" anchor="t"/>
            <a:lstStyle/>
            <a:p>
              <a:pPr marL="647700" lvl="1" indent="-323850" algn="l">
                <a:lnSpc>
                  <a:spcPts val="4579"/>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該当映画カードをクリックすると、該当映画の詳細情報ページに移動</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8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4" name="Group 4"/>
          <p:cNvGrpSpPr/>
          <p:nvPr/>
        </p:nvGrpSpPr>
        <p:grpSpPr>
          <a:xfrm>
            <a:off x="0" y="8611214"/>
            <a:ext cx="18288000" cy="1667301"/>
            <a:chOff x="0" y="0"/>
            <a:chExt cx="24384000" cy="2223068"/>
          </a:xfrm>
        </p:grpSpPr>
        <p:sp>
          <p:nvSpPr>
            <p:cNvPr id="5" name="Freeform 5"/>
            <p:cNvSpPr/>
            <p:nvPr/>
          </p:nvSpPr>
          <p:spPr>
            <a:xfrm>
              <a:off x="0" y="0"/>
              <a:ext cx="24384000" cy="2223068"/>
            </a:xfrm>
            <a:custGeom>
              <a:avLst/>
              <a:gdLst/>
              <a:ahLst/>
              <a:cxnLst/>
              <a:rect l="l" t="t" r="r" b="b"/>
              <a:pathLst>
                <a:path w="24384000" h="2223068">
                  <a:moveTo>
                    <a:pt x="0" y="0"/>
                  </a:moveTo>
                  <a:lnTo>
                    <a:pt x="24384000" y="0"/>
                  </a:lnTo>
                  <a:lnTo>
                    <a:pt x="24384000" y="2223068"/>
                  </a:lnTo>
                  <a:lnTo>
                    <a:pt x="0" y="2223068"/>
                  </a:lnTo>
                  <a:close/>
                </a:path>
              </a:pathLst>
            </a:custGeom>
            <a:solidFill>
              <a:srgbClr val="FFFFFF"/>
            </a:solidFill>
          </p:spPr>
        </p:sp>
      </p:grpSp>
      <p:pic>
        <p:nvPicPr>
          <p:cNvPr id="6" name="Picture 6">
            <a:hlinkClick r:id="" action="ppaction://media"/>
          </p:cNvPr>
          <p:cNvPicPr>
            <a:picLocks noChangeAspect="1"/>
          </p:cNvPicPr>
          <p:nvPr>
            <a:videoFile r:link="rId1"/>
            <p:extLst>
              <p:ext uri="{DAA4B4D4-6D71-4841-9C94-3DE7FCFB9230}">
                <p14:media xmlns:p14="http://schemas.microsoft.com/office/powerpoint/2010/main" r:embed="rId2">
                  <p14:trim st="2600" end="2086"/>
                </p14:media>
              </p:ext>
            </p:extLst>
          </p:nvPr>
        </p:nvPicPr>
        <p:blipFill>
          <a:blip r:embed="rId6"/>
          <a:srcRect t="8058" b="1349"/>
          <a:stretch>
            <a:fillRect/>
          </a:stretch>
        </p:blipFill>
        <p:spPr>
          <a:xfrm>
            <a:off x="0" y="-276539"/>
            <a:ext cx="18288000" cy="8887753"/>
          </a:xfrm>
          <a:prstGeom prst="rect">
            <a:avLst/>
          </a:prstGeom>
        </p:spPr>
      </p:pic>
      <p:pic>
        <p:nvPicPr>
          <p:cNvPr id="7" name="optimistic-life-149263">
            <a:hlinkClick r:id="" action="ppaction://media"/>
            <a:extLst>
              <a:ext uri="{FF2B5EF4-FFF2-40B4-BE49-F238E27FC236}">
                <a16:creationId xmlns:a16="http://schemas.microsoft.com/office/drawing/2014/main" id="{7C14C317-C059-7BD6-C8AE-0814BF2ADA4D}"/>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6154400" y="6674146"/>
            <a:ext cx="1554163" cy="1554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82" fill="hold"/>
                                        <p:tgtEl>
                                          <p:spTgt spid="6"/>
                                        </p:tgtEl>
                                      </p:cBhvr>
                                    </p:cmd>
                                  </p:childTnLst>
                                </p:cTn>
                              </p:par>
                            </p:childTnLst>
                          </p:cTn>
                        </p:par>
                        <p:par>
                          <p:cTn id="7" fill="hold">
                            <p:stCondLst>
                              <p:cond delay="29282"/>
                            </p:stCondLst>
                            <p:childTnLst>
                              <p:par>
                                <p:cTn id="8" presetID="1" presetClass="mediacall" presetSubtype="0" fill="hold" nodeType="afterEffect">
                                  <p:stCondLst>
                                    <p:cond delay="0"/>
                                  </p:stCondLst>
                                  <p:childTnLst>
                                    <p:cmd type="call" cmd="playFrom(0.0)">
                                      <p:cBhvr>
                                        <p:cTn id="9" dur="1211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audio>
              <p:cMediaNode vol="80000" showWhenStopped="0">
                <p:cTn id="16"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6" name="Group 6"/>
          <p:cNvGrpSpPr/>
          <p:nvPr/>
        </p:nvGrpSpPr>
        <p:grpSpPr>
          <a:xfrm>
            <a:off x="0" y="0"/>
            <a:ext cx="6830092" cy="10287000"/>
            <a:chOff x="0" y="0"/>
            <a:chExt cx="9106789" cy="13716000"/>
          </a:xfrm>
        </p:grpSpPr>
        <p:sp>
          <p:nvSpPr>
            <p:cNvPr id="7" name="Freeform 7"/>
            <p:cNvSpPr/>
            <p:nvPr/>
          </p:nvSpPr>
          <p:spPr>
            <a:xfrm>
              <a:off x="0" y="0"/>
              <a:ext cx="9106789" cy="13716000"/>
            </a:xfrm>
            <a:custGeom>
              <a:avLst/>
              <a:gdLst/>
              <a:ahLst/>
              <a:cxnLst/>
              <a:rect l="l" t="t" r="r" b="b"/>
              <a:pathLst>
                <a:path w="9106789" h="13716000">
                  <a:moveTo>
                    <a:pt x="0" y="0"/>
                  </a:moveTo>
                  <a:lnTo>
                    <a:pt x="9106789" y="0"/>
                  </a:lnTo>
                  <a:lnTo>
                    <a:pt x="9106789" y="13716000"/>
                  </a:lnTo>
                  <a:lnTo>
                    <a:pt x="0" y="13716000"/>
                  </a:lnTo>
                  <a:lnTo>
                    <a:pt x="0" y="0"/>
                  </a:lnTo>
                  <a:close/>
                </a:path>
              </a:pathLst>
            </a:custGeom>
            <a:blipFill>
              <a:blip r:embed="rId2"/>
              <a:stretch>
                <a:fillRect t="-205" b="-205"/>
              </a:stretch>
            </a:blipFill>
          </p:spPr>
        </p:sp>
      </p:grpSp>
      <p:grpSp>
        <p:nvGrpSpPr>
          <p:cNvPr id="8" name="Group 8"/>
          <p:cNvGrpSpPr/>
          <p:nvPr/>
        </p:nvGrpSpPr>
        <p:grpSpPr>
          <a:xfrm>
            <a:off x="7937747" y="2900847"/>
            <a:ext cx="7012186" cy="1154112"/>
            <a:chOff x="0" y="0"/>
            <a:chExt cx="9349581" cy="1538816"/>
          </a:xfrm>
        </p:grpSpPr>
        <p:sp>
          <p:nvSpPr>
            <p:cNvPr id="9" name="Freeform 9"/>
            <p:cNvSpPr/>
            <p:nvPr/>
          </p:nvSpPr>
          <p:spPr>
            <a:xfrm>
              <a:off x="0" y="0"/>
              <a:ext cx="9349581" cy="1538816"/>
            </a:xfrm>
            <a:custGeom>
              <a:avLst/>
              <a:gdLst/>
              <a:ahLst/>
              <a:cxnLst/>
              <a:rect l="l" t="t" r="r" b="b"/>
              <a:pathLst>
                <a:path w="9349581" h="1538816">
                  <a:moveTo>
                    <a:pt x="0" y="0"/>
                  </a:moveTo>
                  <a:lnTo>
                    <a:pt x="9349581" y="0"/>
                  </a:lnTo>
                  <a:lnTo>
                    <a:pt x="9349581" y="1538816"/>
                  </a:lnTo>
                  <a:lnTo>
                    <a:pt x="0" y="1538816"/>
                  </a:lnTo>
                  <a:close/>
                </a:path>
              </a:pathLst>
            </a:custGeom>
            <a:solidFill>
              <a:srgbClr val="000000">
                <a:alpha val="0"/>
              </a:srgbClr>
            </a:solidFill>
          </p:spPr>
        </p:sp>
        <p:sp>
          <p:nvSpPr>
            <p:cNvPr id="10" name="TextBox 10"/>
            <p:cNvSpPr txBox="1"/>
            <p:nvPr/>
          </p:nvSpPr>
          <p:spPr>
            <a:xfrm>
              <a:off x="0" y="-28575"/>
              <a:ext cx="9349581" cy="1567391"/>
            </a:xfrm>
            <a:prstGeom prst="rect">
              <a:avLst/>
            </a:prstGeom>
          </p:spPr>
          <p:txBody>
            <a:bodyPr lIns="0" tIns="0" rIns="0" bIns="0" rtlCol="0" anchor="t"/>
            <a:lstStyle/>
            <a:p>
              <a:pPr algn="l">
                <a:lnSpc>
                  <a:spcPts val="6875"/>
                </a:lnSpc>
              </a:pPr>
              <a:r>
                <a:rPr lang="ja-JP" alt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映画レビュー管理</a:t>
              </a:r>
              <a:endParaRPr 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1" name="Group 11"/>
          <p:cNvGrpSpPr/>
          <p:nvPr/>
        </p:nvGrpSpPr>
        <p:grpSpPr>
          <a:xfrm>
            <a:off x="7937747" y="4478927"/>
            <a:ext cx="9270504" cy="664573"/>
            <a:chOff x="0" y="0"/>
            <a:chExt cx="12360672" cy="886097"/>
          </a:xfrm>
        </p:grpSpPr>
        <p:sp>
          <p:nvSpPr>
            <p:cNvPr id="12" name="Freeform 12"/>
            <p:cNvSpPr/>
            <p:nvPr/>
          </p:nvSpPr>
          <p:spPr>
            <a:xfrm>
              <a:off x="0" y="0"/>
              <a:ext cx="12360672" cy="886097"/>
            </a:xfrm>
            <a:custGeom>
              <a:avLst/>
              <a:gdLst/>
              <a:ahLst/>
              <a:cxnLst/>
              <a:rect l="l" t="t" r="r" b="b"/>
              <a:pathLst>
                <a:path w="12360672" h="886097">
                  <a:moveTo>
                    <a:pt x="0" y="0"/>
                  </a:moveTo>
                  <a:lnTo>
                    <a:pt x="12360672" y="0"/>
                  </a:lnTo>
                  <a:lnTo>
                    <a:pt x="12360672" y="886097"/>
                  </a:lnTo>
                  <a:lnTo>
                    <a:pt x="0" y="886097"/>
                  </a:lnTo>
                  <a:close/>
                </a:path>
              </a:pathLst>
            </a:custGeom>
            <a:solidFill>
              <a:srgbClr val="000000">
                <a:alpha val="0"/>
              </a:srgbClr>
            </a:solidFill>
          </p:spPr>
        </p:sp>
        <p:sp>
          <p:nvSpPr>
            <p:cNvPr id="13" name="TextBox 13"/>
            <p:cNvSpPr txBox="1"/>
            <p:nvPr/>
          </p:nvSpPr>
          <p:spPr>
            <a:xfrm>
              <a:off x="0" y="-85725"/>
              <a:ext cx="12360672" cy="971822"/>
            </a:xfrm>
            <a:prstGeom prst="rect">
              <a:avLst/>
            </a:prstGeom>
          </p:spPr>
          <p:txBody>
            <a:bodyPr lIns="0" tIns="0" rIns="0" bIns="0" rtlCol="0" anchor="t"/>
            <a:lstStyle/>
            <a:p>
              <a:pPr marL="647700" lvl="1" indent="-323850" algn="l">
                <a:lnSpc>
                  <a:spcPts val="4579"/>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レビューリスト</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すべての会員のレビューリストを確認</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削除可能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4" name="Group 14"/>
          <p:cNvGrpSpPr/>
          <p:nvPr/>
        </p:nvGrpSpPr>
        <p:grpSpPr>
          <a:xfrm>
            <a:off x="7937747" y="5317331"/>
            <a:ext cx="8060222" cy="1617044"/>
            <a:chOff x="0" y="0"/>
            <a:chExt cx="10746963" cy="2156058"/>
          </a:xfrm>
        </p:grpSpPr>
        <p:sp>
          <p:nvSpPr>
            <p:cNvPr id="15" name="Freeform 15"/>
            <p:cNvSpPr/>
            <p:nvPr/>
          </p:nvSpPr>
          <p:spPr>
            <a:xfrm>
              <a:off x="0" y="0"/>
              <a:ext cx="10746963" cy="1586712"/>
            </a:xfrm>
            <a:custGeom>
              <a:avLst/>
              <a:gdLst/>
              <a:ahLst/>
              <a:cxnLst/>
              <a:rect l="l" t="t" r="r" b="b"/>
              <a:pathLst>
                <a:path w="10746963" h="1586712">
                  <a:moveTo>
                    <a:pt x="0" y="0"/>
                  </a:moveTo>
                  <a:lnTo>
                    <a:pt x="10746963" y="0"/>
                  </a:lnTo>
                  <a:lnTo>
                    <a:pt x="10746963" y="1586712"/>
                  </a:lnTo>
                  <a:lnTo>
                    <a:pt x="0" y="1586712"/>
                  </a:lnTo>
                  <a:close/>
                </a:path>
              </a:pathLst>
            </a:custGeom>
            <a:solidFill>
              <a:srgbClr val="000000">
                <a:alpha val="0"/>
              </a:srgbClr>
            </a:solidFill>
          </p:spPr>
        </p:sp>
        <p:sp>
          <p:nvSpPr>
            <p:cNvPr id="16" name="TextBox 16"/>
            <p:cNvSpPr txBox="1"/>
            <p:nvPr/>
          </p:nvSpPr>
          <p:spPr>
            <a:xfrm>
              <a:off x="0" y="483621"/>
              <a:ext cx="10746963" cy="1672437"/>
            </a:xfrm>
            <a:prstGeom prst="rect">
              <a:avLst/>
            </a:prstGeom>
          </p:spPr>
          <p:txBody>
            <a:bodyPr lIns="0" tIns="0" rIns="0" bIns="0" rtlCol="0" anchor="t"/>
            <a:lstStyle/>
            <a:p>
              <a:pPr marL="647700" lvl="1" indent="-323850" algn="l">
                <a:lnSpc>
                  <a:spcPts val="4579"/>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詳細を見る</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 </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該当カードを選択すると、映画の詳細を見るページに移動、ページング機能を実現</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7" name="Group 17"/>
          <p:cNvGrpSpPr/>
          <p:nvPr/>
        </p:nvGrpSpPr>
        <p:grpSpPr>
          <a:xfrm>
            <a:off x="7937747" y="6667704"/>
            <a:ext cx="8060222" cy="2108466"/>
            <a:chOff x="0" y="0"/>
            <a:chExt cx="10746963" cy="2811288"/>
          </a:xfrm>
        </p:grpSpPr>
        <p:sp>
          <p:nvSpPr>
            <p:cNvPr id="18" name="Freeform 18"/>
            <p:cNvSpPr/>
            <p:nvPr/>
          </p:nvSpPr>
          <p:spPr>
            <a:xfrm>
              <a:off x="0" y="0"/>
              <a:ext cx="10746963" cy="1586712"/>
            </a:xfrm>
            <a:custGeom>
              <a:avLst/>
              <a:gdLst/>
              <a:ahLst/>
              <a:cxnLst/>
              <a:rect l="l" t="t" r="r" b="b"/>
              <a:pathLst>
                <a:path w="10746963" h="1586712">
                  <a:moveTo>
                    <a:pt x="0" y="0"/>
                  </a:moveTo>
                  <a:lnTo>
                    <a:pt x="10746963" y="0"/>
                  </a:lnTo>
                  <a:lnTo>
                    <a:pt x="10746963" y="1586712"/>
                  </a:lnTo>
                  <a:lnTo>
                    <a:pt x="0" y="1586712"/>
                  </a:lnTo>
                  <a:close/>
                </a:path>
              </a:pathLst>
            </a:custGeom>
            <a:solidFill>
              <a:srgbClr val="000000">
                <a:alpha val="0"/>
              </a:srgbClr>
            </a:solidFill>
          </p:spPr>
        </p:sp>
        <p:sp>
          <p:nvSpPr>
            <p:cNvPr id="19" name="TextBox 19"/>
            <p:cNvSpPr txBox="1"/>
            <p:nvPr/>
          </p:nvSpPr>
          <p:spPr>
            <a:xfrm>
              <a:off x="0" y="1138851"/>
              <a:ext cx="10746963" cy="1672437"/>
            </a:xfrm>
            <a:prstGeom prst="rect">
              <a:avLst/>
            </a:prstGeom>
          </p:spPr>
          <p:txBody>
            <a:bodyPr lIns="0" tIns="0" rIns="0" bIns="0" rtlCol="0" anchor="t"/>
            <a:lstStyle/>
            <a:p>
              <a:pPr marL="647700" lvl="1" indent="-323850" algn="l">
                <a:lnSpc>
                  <a:spcPts val="4579"/>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レビュー検索</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映画名、作成者名、作成者</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ID</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、レビュー内容で検索可能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8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pic>
        <p:nvPicPr>
          <p:cNvPr id="4" name="Picture 4">
            <a:hlinkClick r:id="" action="ppaction://media"/>
          </p:cNvPr>
          <p:cNvPicPr>
            <a:picLocks noChangeAspect="1"/>
          </p:cNvPicPr>
          <p:nvPr>
            <a:videoFile r:link="rId1"/>
            <p:extLst>
              <p:ext uri="{DAA4B4D4-6D71-4841-9C94-3DE7FCFB9230}">
                <p14:media xmlns:p14="http://schemas.microsoft.com/office/powerpoint/2010/main" r:embed="rId2">
                  <p14:trim end="2521"/>
                </p14:media>
              </p:ext>
            </p:extLst>
          </p:nvPr>
        </p:nvPicPr>
        <p:blipFill>
          <a:blip r:embed="rId6"/>
          <a:srcRect t="8058" b="165"/>
          <a:stretch>
            <a:fillRect/>
          </a:stretch>
        </p:blipFill>
        <p:spPr>
          <a:xfrm>
            <a:off x="0" y="-265472"/>
            <a:ext cx="18288000" cy="9003894"/>
          </a:xfrm>
          <a:prstGeom prst="rect">
            <a:avLst/>
          </a:prstGeom>
        </p:spPr>
      </p:pic>
      <p:grpSp>
        <p:nvGrpSpPr>
          <p:cNvPr id="5" name="Group 5"/>
          <p:cNvGrpSpPr/>
          <p:nvPr/>
        </p:nvGrpSpPr>
        <p:grpSpPr>
          <a:xfrm>
            <a:off x="0" y="8611214"/>
            <a:ext cx="18288000" cy="1667301"/>
            <a:chOff x="0" y="0"/>
            <a:chExt cx="24384000" cy="2223068"/>
          </a:xfrm>
        </p:grpSpPr>
        <p:sp>
          <p:nvSpPr>
            <p:cNvPr id="6" name="Freeform 6"/>
            <p:cNvSpPr/>
            <p:nvPr/>
          </p:nvSpPr>
          <p:spPr>
            <a:xfrm>
              <a:off x="0" y="0"/>
              <a:ext cx="24384000" cy="2223068"/>
            </a:xfrm>
            <a:custGeom>
              <a:avLst/>
              <a:gdLst/>
              <a:ahLst/>
              <a:cxnLst/>
              <a:rect l="l" t="t" r="r" b="b"/>
              <a:pathLst>
                <a:path w="24384000" h="2223068">
                  <a:moveTo>
                    <a:pt x="0" y="0"/>
                  </a:moveTo>
                  <a:lnTo>
                    <a:pt x="24384000" y="0"/>
                  </a:lnTo>
                  <a:lnTo>
                    <a:pt x="24384000" y="2223068"/>
                  </a:lnTo>
                  <a:lnTo>
                    <a:pt x="0" y="2223068"/>
                  </a:lnTo>
                  <a:close/>
                </a:path>
              </a:pathLst>
            </a:custGeom>
            <a:solidFill>
              <a:srgbClr val="FFFFFF"/>
            </a:solidFill>
          </p:spPr>
        </p:sp>
      </p:grpSp>
      <p:pic>
        <p:nvPicPr>
          <p:cNvPr id="7" name="optimistic-life-149263">
            <a:hlinkClick r:id="" action="ppaction://media"/>
            <a:extLst>
              <a:ext uri="{FF2B5EF4-FFF2-40B4-BE49-F238E27FC236}">
                <a16:creationId xmlns:a16="http://schemas.microsoft.com/office/drawing/2014/main" id="{CFE00BB6-CFB6-032C-D245-785FC9C89ED6}"/>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6154400" y="6674146"/>
            <a:ext cx="1554163" cy="1554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15" fill="hold"/>
                                        <p:tgtEl>
                                          <p:spTgt spid="4"/>
                                        </p:tgtEl>
                                      </p:cBhvr>
                                    </p:cmd>
                                  </p:childTnLst>
                                </p:cTn>
                              </p:par>
                            </p:childTnLst>
                          </p:cTn>
                        </p:par>
                        <p:par>
                          <p:cTn id="7" fill="hold">
                            <p:stCondLst>
                              <p:cond delay="33415"/>
                            </p:stCondLst>
                            <p:childTnLst>
                              <p:par>
                                <p:cTn id="8" presetID="1" presetClass="mediacall" presetSubtype="0" fill="hold" nodeType="afterEffect">
                                  <p:stCondLst>
                                    <p:cond delay="0"/>
                                  </p:stCondLst>
                                  <p:childTnLst>
                                    <p:cmd type="call" cmd="playFrom(0.0)">
                                      <p:cBhvr>
                                        <p:cTn id="9" dur="1211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showWhenStopped="0">
                <p:cTn id="16"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992163" y="1288353"/>
            <a:ext cx="7088237" cy="1048305"/>
            <a:chOff x="0" y="0"/>
            <a:chExt cx="9450983" cy="1397740"/>
          </a:xfrm>
        </p:grpSpPr>
        <p:sp>
          <p:nvSpPr>
            <p:cNvPr id="7" name="Freeform 7"/>
            <p:cNvSpPr/>
            <p:nvPr/>
          </p:nvSpPr>
          <p:spPr>
            <a:xfrm>
              <a:off x="0" y="0"/>
              <a:ext cx="9450983" cy="1397740"/>
            </a:xfrm>
            <a:custGeom>
              <a:avLst/>
              <a:gdLst/>
              <a:ahLst/>
              <a:cxnLst/>
              <a:rect l="l" t="t" r="r" b="b"/>
              <a:pathLst>
                <a:path w="9450983" h="1397740">
                  <a:moveTo>
                    <a:pt x="0" y="0"/>
                  </a:moveTo>
                  <a:lnTo>
                    <a:pt x="9450983" y="0"/>
                  </a:lnTo>
                  <a:lnTo>
                    <a:pt x="9450983" y="1397740"/>
                  </a:lnTo>
                  <a:lnTo>
                    <a:pt x="0" y="1397740"/>
                  </a:lnTo>
                  <a:close/>
                </a:path>
              </a:pathLst>
            </a:custGeom>
            <a:solidFill>
              <a:srgbClr val="000000">
                <a:alpha val="0"/>
              </a:srgbClr>
            </a:solidFill>
          </p:spPr>
        </p:sp>
        <p:sp>
          <p:nvSpPr>
            <p:cNvPr id="8" name="TextBox 8"/>
            <p:cNvSpPr txBox="1"/>
            <p:nvPr/>
          </p:nvSpPr>
          <p:spPr>
            <a:xfrm>
              <a:off x="0" y="-28575"/>
              <a:ext cx="9450983" cy="1426315"/>
            </a:xfrm>
            <a:prstGeom prst="rect">
              <a:avLst/>
            </a:prstGeom>
          </p:spPr>
          <p:txBody>
            <a:bodyPr lIns="0" tIns="0" rIns="0" bIns="0" rtlCol="0" anchor="t"/>
            <a:lstStyle/>
            <a:p>
              <a:pPr algn="l">
                <a:lnSpc>
                  <a:spcPts val="6936"/>
                </a:lnSpc>
              </a:pPr>
              <a:r>
                <a:rPr lang="ja-JP" altLang="en-US" sz="5562" b="1" dirty="0">
                  <a:solidFill>
                    <a:srgbClr val="41A4FF"/>
                  </a:solidFill>
                  <a:latin typeface="BIZ UDGothic" panose="020B0400000000000000" pitchFamily="33" charset="-128"/>
                  <a:ea typeface="BIZ UDGothic" panose="020B0400000000000000" pitchFamily="33" charset="-128"/>
                  <a:cs typeface="210 밀레니얼"/>
                  <a:sym typeface="210 밀레니얼"/>
                </a:rPr>
                <a:t>開発環境の紹介</a:t>
              </a:r>
              <a:endParaRPr lang="en-US" sz="5562" b="1" dirty="0">
                <a:solidFill>
                  <a:srgbClr val="41A4FF"/>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9" name="Group 9"/>
          <p:cNvGrpSpPr/>
          <p:nvPr/>
        </p:nvGrpSpPr>
        <p:grpSpPr>
          <a:xfrm>
            <a:off x="992238" y="3338067"/>
            <a:ext cx="3544044" cy="579436"/>
            <a:chOff x="0" y="0"/>
            <a:chExt cx="4725392" cy="772582"/>
          </a:xfrm>
        </p:grpSpPr>
        <p:sp>
          <p:nvSpPr>
            <p:cNvPr id="10" name="Freeform 10"/>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11" name="TextBox 11"/>
            <p:cNvSpPr txBox="1"/>
            <p:nvPr/>
          </p:nvSpPr>
          <p:spPr>
            <a:xfrm>
              <a:off x="0" y="-19050"/>
              <a:ext cx="4725392" cy="791632"/>
            </a:xfrm>
            <a:prstGeom prst="rect">
              <a:avLst/>
            </a:prstGeom>
          </p:spPr>
          <p:txBody>
            <a:bodyPr lIns="0" tIns="0" rIns="0" bIns="0" rtlCol="0" anchor="t"/>
            <a:lstStyle/>
            <a:p>
              <a:pPr algn="l">
                <a:lnSpc>
                  <a:spcPts val="3436"/>
                </a:lnSpc>
              </a:pPr>
              <a:r>
                <a:rPr lang="en-US" sz="2750" b="1">
                  <a:solidFill>
                    <a:srgbClr val="121278"/>
                  </a:solidFill>
                  <a:latin typeface="Tlab 돋움 미디움 Bold"/>
                  <a:ea typeface="Tlab 돋움 미디움 Bold"/>
                  <a:cs typeface="Tlab 돋움 미디움 Bold"/>
                  <a:sym typeface="Tlab 돋움 미디움 Bold"/>
                </a:rPr>
                <a:t>Front-End</a:t>
              </a:r>
            </a:p>
          </p:txBody>
        </p:sp>
      </p:grpSp>
      <p:grpSp>
        <p:nvGrpSpPr>
          <p:cNvPr id="12" name="Group 12"/>
          <p:cNvGrpSpPr/>
          <p:nvPr/>
        </p:nvGrpSpPr>
        <p:grpSpPr>
          <a:xfrm>
            <a:off x="992238" y="3950195"/>
            <a:ext cx="3556993" cy="596505"/>
            <a:chOff x="0" y="0"/>
            <a:chExt cx="4742657" cy="795339"/>
          </a:xfrm>
        </p:grpSpPr>
        <p:sp>
          <p:nvSpPr>
            <p:cNvPr id="13" name="Freeform 13"/>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14" name="TextBox 14"/>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HTML</a:t>
              </a:r>
            </a:p>
          </p:txBody>
        </p:sp>
      </p:grpSp>
      <p:grpSp>
        <p:nvGrpSpPr>
          <p:cNvPr id="15" name="Group 15"/>
          <p:cNvGrpSpPr/>
          <p:nvPr/>
        </p:nvGrpSpPr>
        <p:grpSpPr>
          <a:xfrm>
            <a:off x="992238" y="4502943"/>
            <a:ext cx="3556993" cy="596505"/>
            <a:chOff x="0" y="0"/>
            <a:chExt cx="4742657" cy="795339"/>
          </a:xfrm>
        </p:grpSpPr>
        <p:sp>
          <p:nvSpPr>
            <p:cNvPr id="16" name="Freeform 16"/>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17" name="TextBox 17"/>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CSS</a:t>
              </a:r>
            </a:p>
          </p:txBody>
        </p:sp>
      </p:grpSp>
      <p:grpSp>
        <p:nvGrpSpPr>
          <p:cNvPr id="18" name="Group 18"/>
          <p:cNvGrpSpPr/>
          <p:nvPr/>
        </p:nvGrpSpPr>
        <p:grpSpPr>
          <a:xfrm>
            <a:off x="992238" y="5055690"/>
            <a:ext cx="3556993" cy="596505"/>
            <a:chOff x="0" y="0"/>
            <a:chExt cx="4742657" cy="795339"/>
          </a:xfrm>
        </p:grpSpPr>
        <p:sp>
          <p:nvSpPr>
            <p:cNvPr id="19" name="Freeform 19"/>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20" name="TextBox 20"/>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JS</a:t>
              </a:r>
            </a:p>
          </p:txBody>
        </p:sp>
      </p:grpSp>
      <p:grpSp>
        <p:nvGrpSpPr>
          <p:cNvPr id="21" name="Group 21"/>
          <p:cNvGrpSpPr/>
          <p:nvPr/>
        </p:nvGrpSpPr>
        <p:grpSpPr>
          <a:xfrm>
            <a:off x="5250508" y="3338067"/>
            <a:ext cx="3544044" cy="579436"/>
            <a:chOff x="0" y="0"/>
            <a:chExt cx="4725392" cy="772582"/>
          </a:xfrm>
        </p:grpSpPr>
        <p:sp>
          <p:nvSpPr>
            <p:cNvPr id="22" name="Freeform 22"/>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23" name="TextBox 23"/>
            <p:cNvSpPr txBox="1"/>
            <p:nvPr/>
          </p:nvSpPr>
          <p:spPr>
            <a:xfrm>
              <a:off x="0" y="-19050"/>
              <a:ext cx="4725392" cy="791632"/>
            </a:xfrm>
            <a:prstGeom prst="rect">
              <a:avLst/>
            </a:prstGeom>
          </p:spPr>
          <p:txBody>
            <a:bodyPr lIns="0" tIns="0" rIns="0" bIns="0" rtlCol="0" anchor="t"/>
            <a:lstStyle/>
            <a:p>
              <a:pPr algn="l">
                <a:lnSpc>
                  <a:spcPts val="3436"/>
                </a:lnSpc>
              </a:pPr>
              <a:r>
                <a:rPr lang="en-US" sz="2750" b="1">
                  <a:solidFill>
                    <a:srgbClr val="121278"/>
                  </a:solidFill>
                  <a:latin typeface="Tlab 돋움 미디움 Bold"/>
                  <a:ea typeface="Tlab 돋움 미디움 Bold"/>
                  <a:cs typeface="Tlab 돋움 미디움 Bold"/>
                  <a:sym typeface="Tlab 돋움 미디움 Bold"/>
                </a:rPr>
                <a:t>Server &amp; DB</a:t>
              </a:r>
            </a:p>
          </p:txBody>
        </p:sp>
      </p:grpSp>
      <p:grpSp>
        <p:nvGrpSpPr>
          <p:cNvPr id="24" name="Group 24"/>
          <p:cNvGrpSpPr/>
          <p:nvPr/>
        </p:nvGrpSpPr>
        <p:grpSpPr>
          <a:xfrm>
            <a:off x="5250508" y="3950195"/>
            <a:ext cx="3556993" cy="596505"/>
            <a:chOff x="0" y="0"/>
            <a:chExt cx="4742657" cy="795339"/>
          </a:xfrm>
        </p:grpSpPr>
        <p:sp>
          <p:nvSpPr>
            <p:cNvPr id="25" name="Freeform 25"/>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26" name="TextBox 26"/>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Apache Tomcat</a:t>
              </a:r>
            </a:p>
          </p:txBody>
        </p:sp>
      </p:grpSp>
      <p:grpSp>
        <p:nvGrpSpPr>
          <p:cNvPr id="27" name="Group 27"/>
          <p:cNvGrpSpPr/>
          <p:nvPr/>
        </p:nvGrpSpPr>
        <p:grpSpPr>
          <a:xfrm>
            <a:off x="5250508" y="4502943"/>
            <a:ext cx="3556993" cy="596505"/>
            <a:chOff x="0" y="0"/>
            <a:chExt cx="4742657" cy="795339"/>
          </a:xfrm>
        </p:grpSpPr>
        <p:sp>
          <p:nvSpPr>
            <p:cNvPr id="28" name="Freeform 28"/>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29" name="TextBox 29"/>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Oracle DATABASE</a:t>
              </a:r>
            </a:p>
          </p:txBody>
        </p:sp>
      </p:grpSp>
      <p:grpSp>
        <p:nvGrpSpPr>
          <p:cNvPr id="30" name="Group 30"/>
          <p:cNvGrpSpPr/>
          <p:nvPr/>
        </p:nvGrpSpPr>
        <p:grpSpPr>
          <a:xfrm>
            <a:off x="9508777" y="3338067"/>
            <a:ext cx="3544044" cy="579436"/>
            <a:chOff x="0" y="0"/>
            <a:chExt cx="4725392" cy="772582"/>
          </a:xfrm>
        </p:grpSpPr>
        <p:sp>
          <p:nvSpPr>
            <p:cNvPr id="31" name="Freeform 31"/>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32" name="TextBox 32"/>
            <p:cNvSpPr txBox="1"/>
            <p:nvPr/>
          </p:nvSpPr>
          <p:spPr>
            <a:xfrm>
              <a:off x="0" y="-19050"/>
              <a:ext cx="4725392" cy="791632"/>
            </a:xfrm>
            <a:prstGeom prst="rect">
              <a:avLst/>
            </a:prstGeom>
          </p:spPr>
          <p:txBody>
            <a:bodyPr lIns="0" tIns="0" rIns="0" bIns="0" rtlCol="0" anchor="t"/>
            <a:lstStyle/>
            <a:p>
              <a:pPr algn="l">
                <a:lnSpc>
                  <a:spcPts val="3436"/>
                </a:lnSpc>
              </a:pPr>
              <a:r>
                <a:rPr lang="en-US" sz="2750" b="1">
                  <a:solidFill>
                    <a:srgbClr val="121278"/>
                  </a:solidFill>
                  <a:latin typeface="Tlab 돋움 미디움 Bold"/>
                  <a:ea typeface="Tlab 돋움 미디움 Bold"/>
                  <a:cs typeface="Tlab 돋움 미디움 Bold"/>
                  <a:sym typeface="Tlab 돋움 미디움 Bold"/>
                </a:rPr>
                <a:t>Back-End</a:t>
              </a:r>
            </a:p>
          </p:txBody>
        </p:sp>
      </p:grpSp>
      <p:grpSp>
        <p:nvGrpSpPr>
          <p:cNvPr id="33" name="Group 33"/>
          <p:cNvGrpSpPr/>
          <p:nvPr/>
        </p:nvGrpSpPr>
        <p:grpSpPr>
          <a:xfrm>
            <a:off x="9508778" y="3950195"/>
            <a:ext cx="3556993" cy="596505"/>
            <a:chOff x="0" y="0"/>
            <a:chExt cx="4742657" cy="795339"/>
          </a:xfrm>
        </p:grpSpPr>
        <p:sp>
          <p:nvSpPr>
            <p:cNvPr id="34" name="Freeform 34"/>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35" name="TextBox 35"/>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Java</a:t>
              </a:r>
            </a:p>
          </p:txBody>
        </p:sp>
      </p:grpSp>
      <p:grpSp>
        <p:nvGrpSpPr>
          <p:cNvPr id="36" name="Group 36"/>
          <p:cNvGrpSpPr/>
          <p:nvPr/>
        </p:nvGrpSpPr>
        <p:grpSpPr>
          <a:xfrm>
            <a:off x="9508778" y="4502943"/>
            <a:ext cx="3556993" cy="596505"/>
            <a:chOff x="0" y="0"/>
            <a:chExt cx="4742657" cy="795339"/>
          </a:xfrm>
        </p:grpSpPr>
        <p:sp>
          <p:nvSpPr>
            <p:cNvPr id="37" name="Freeform 37"/>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38" name="TextBox 38"/>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Eclipse</a:t>
              </a:r>
            </a:p>
          </p:txBody>
        </p:sp>
      </p:grpSp>
      <p:grpSp>
        <p:nvGrpSpPr>
          <p:cNvPr id="39" name="Group 39"/>
          <p:cNvGrpSpPr/>
          <p:nvPr/>
        </p:nvGrpSpPr>
        <p:grpSpPr>
          <a:xfrm>
            <a:off x="9508778" y="5055690"/>
            <a:ext cx="3556993" cy="596505"/>
            <a:chOff x="0" y="0"/>
            <a:chExt cx="4742657" cy="795339"/>
          </a:xfrm>
        </p:grpSpPr>
        <p:sp>
          <p:nvSpPr>
            <p:cNvPr id="40" name="Freeform 40"/>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41" name="TextBox 41"/>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JSP</a:t>
              </a:r>
            </a:p>
          </p:txBody>
        </p:sp>
      </p:grpSp>
      <p:grpSp>
        <p:nvGrpSpPr>
          <p:cNvPr id="42" name="Group 42"/>
          <p:cNvGrpSpPr/>
          <p:nvPr/>
        </p:nvGrpSpPr>
        <p:grpSpPr>
          <a:xfrm>
            <a:off x="9508778" y="5608438"/>
            <a:ext cx="3556993" cy="596505"/>
            <a:chOff x="0" y="0"/>
            <a:chExt cx="4742657" cy="795339"/>
          </a:xfrm>
        </p:grpSpPr>
        <p:sp>
          <p:nvSpPr>
            <p:cNvPr id="43" name="Freeform 43"/>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44" name="TextBox 44"/>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GitHub</a:t>
              </a:r>
            </a:p>
          </p:txBody>
        </p:sp>
      </p:grpSp>
      <p:grpSp>
        <p:nvGrpSpPr>
          <p:cNvPr id="45" name="Group 45"/>
          <p:cNvGrpSpPr/>
          <p:nvPr/>
        </p:nvGrpSpPr>
        <p:grpSpPr>
          <a:xfrm>
            <a:off x="9508778" y="6161185"/>
            <a:ext cx="3556993" cy="596505"/>
            <a:chOff x="0" y="0"/>
            <a:chExt cx="4742657" cy="795339"/>
          </a:xfrm>
        </p:grpSpPr>
        <p:sp>
          <p:nvSpPr>
            <p:cNvPr id="46" name="Freeform 46"/>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47" name="TextBox 47"/>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Ajax</a:t>
              </a:r>
            </a:p>
          </p:txBody>
        </p:sp>
      </p:grpSp>
      <p:grpSp>
        <p:nvGrpSpPr>
          <p:cNvPr id="48" name="Group 48"/>
          <p:cNvGrpSpPr/>
          <p:nvPr/>
        </p:nvGrpSpPr>
        <p:grpSpPr>
          <a:xfrm>
            <a:off x="9508778" y="6713934"/>
            <a:ext cx="3556993" cy="596505"/>
            <a:chOff x="0" y="0"/>
            <a:chExt cx="4742657" cy="795339"/>
          </a:xfrm>
        </p:grpSpPr>
        <p:sp>
          <p:nvSpPr>
            <p:cNvPr id="49" name="Freeform 49"/>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50" name="TextBox 50"/>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JSON</a:t>
              </a:r>
            </a:p>
          </p:txBody>
        </p:sp>
      </p:grpSp>
      <p:grpSp>
        <p:nvGrpSpPr>
          <p:cNvPr id="51" name="Group 51"/>
          <p:cNvGrpSpPr/>
          <p:nvPr/>
        </p:nvGrpSpPr>
        <p:grpSpPr>
          <a:xfrm>
            <a:off x="9508778" y="7266682"/>
            <a:ext cx="3556993" cy="596505"/>
            <a:chOff x="0" y="0"/>
            <a:chExt cx="4742657" cy="795339"/>
          </a:xfrm>
        </p:grpSpPr>
        <p:sp>
          <p:nvSpPr>
            <p:cNvPr id="52" name="Freeform 52"/>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53" name="TextBox 53"/>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jQuery</a:t>
              </a:r>
            </a:p>
          </p:txBody>
        </p:sp>
      </p:grpSp>
      <p:grpSp>
        <p:nvGrpSpPr>
          <p:cNvPr id="54" name="Group 54"/>
          <p:cNvGrpSpPr/>
          <p:nvPr/>
        </p:nvGrpSpPr>
        <p:grpSpPr>
          <a:xfrm>
            <a:off x="9508778" y="7819429"/>
            <a:ext cx="3556993" cy="596505"/>
            <a:chOff x="0" y="0"/>
            <a:chExt cx="4742657" cy="795339"/>
          </a:xfrm>
        </p:grpSpPr>
        <p:sp>
          <p:nvSpPr>
            <p:cNvPr id="55" name="Freeform 55"/>
            <p:cNvSpPr/>
            <p:nvPr/>
          </p:nvSpPr>
          <p:spPr>
            <a:xfrm>
              <a:off x="0" y="0"/>
              <a:ext cx="4742657" cy="795339"/>
            </a:xfrm>
            <a:custGeom>
              <a:avLst/>
              <a:gdLst/>
              <a:ahLst/>
              <a:cxnLst/>
              <a:rect l="l" t="t" r="r" b="b"/>
              <a:pathLst>
                <a:path w="4742657" h="795339">
                  <a:moveTo>
                    <a:pt x="0" y="0"/>
                  </a:moveTo>
                  <a:lnTo>
                    <a:pt x="4742657" y="0"/>
                  </a:lnTo>
                  <a:lnTo>
                    <a:pt x="4742657" y="795339"/>
                  </a:lnTo>
                  <a:lnTo>
                    <a:pt x="0" y="795339"/>
                  </a:lnTo>
                  <a:close/>
                </a:path>
              </a:pathLst>
            </a:custGeom>
            <a:solidFill>
              <a:srgbClr val="000000">
                <a:alpha val="0"/>
              </a:srgbClr>
            </a:solidFill>
          </p:spPr>
        </p:sp>
        <p:sp>
          <p:nvSpPr>
            <p:cNvPr id="56" name="TextBox 56"/>
            <p:cNvSpPr txBox="1"/>
            <p:nvPr/>
          </p:nvSpPr>
          <p:spPr>
            <a:xfrm>
              <a:off x="0" y="-95250"/>
              <a:ext cx="4742657"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TMDB Api</a:t>
              </a:r>
            </a:p>
          </p:txBody>
        </p:sp>
      </p:grpSp>
      <p:grpSp>
        <p:nvGrpSpPr>
          <p:cNvPr id="57" name="Group 57"/>
          <p:cNvGrpSpPr/>
          <p:nvPr/>
        </p:nvGrpSpPr>
        <p:grpSpPr>
          <a:xfrm>
            <a:off x="13767047" y="3338067"/>
            <a:ext cx="3544044" cy="579436"/>
            <a:chOff x="0" y="0"/>
            <a:chExt cx="4725392" cy="772582"/>
          </a:xfrm>
        </p:grpSpPr>
        <p:sp>
          <p:nvSpPr>
            <p:cNvPr id="58" name="Freeform 58"/>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59" name="TextBox 59"/>
            <p:cNvSpPr txBox="1"/>
            <p:nvPr/>
          </p:nvSpPr>
          <p:spPr>
            <a:xfrm>
              <a:off x="0" y="-19050"/>
              <a:ext cx="4725392" cy="791632"/>
            </a:xfrm>
            <a:prstGeom prst="rect">
              <a:avLst/>
            </a:prstGeom>
          </p:spPr>
          <p:txBody>
            <a:bodyPr lIns="0" tIns="0" rIns="0" bIns="0" rtlCol="0" anchor="t"/>
            <a:lstStyle/>
            <a:p>
              <a:pPr algn="l">
                <a:lnSpc>
                  <a:spcPts val="3436"/>
                </a:lnSpc>
              </a:pPr>
              <a:r>
                <a:rPr lang="en-US" sz="2750" b="1">
                  <a:solidFill>
                    <a:srgbClr val="121278"/>
                  </a:solidFill>
                  <a:latin typeface="Tlab 돋움 미디움 Bold"/>
                  <a:ea typeface="Tlab 돋움 미디움 Bold"/>
                  <a:cs typeface="Tlab 돋움 미디움 Bold"/>
                  <a:sym typeface="Tlab 돋움 미디움 Bold"/>
                </a:rPr>
                <a:t>AI</a:t>
              </a:r>
            </a:p>
          </p:txBody>
        </p:sp>
      </p:grpSp>
      <p:grpSp>
        <p:nvGrpSpPr>
          <p:cNvPr id="60" name="Group 60"/>
          <p:cNvGrpSpPr/>
          <p:nvPr/>
        </p:nvGrpSpPr>
        <p:grpSpPr>
          <a:xfrm>
            <a:off x="13767047" y="3950195"/>
            <a:ext cx="3556992" cy="596505"/>
            <a:chOff x="0" y="0"/>
            <a:chExt cx="4742656" cy="795339"/>
          </a:xfrm>
        </p:grpSpPr>
        <p:sp>
          <p:nvSpPr>
            <p:cNvPr id="61" name="Freeform 61"/>
            <p:cNvSpPr/>
            <p:nvPr/>
          </p:nvSpPr>
          <p:spPr>
            <a:xfrm>
              <a:off x="0" y="0"/>
              <a:ext cx="4742656" cy="795339"/>
            </a:xfrm>
            <a:custGeom>
              <a:avLst/>
              <a:gdLst/>
              <a:ahLst/>
              <a:cxnLst/>
              <a:rect l="l" t="t" r="r" b="b"/>
              <a:pathLst>
                <a:path w="4742656" h="795339">
                  <a:moveTo>
                    <a:pt x="0" y="0"/>
                  </a:moveTo>
                  <a:lnTo>
                    <a:pt x="4742656" y="0"/>
                  </a:lnTo>
                  <a:lnTo>
                    <a:pt x="4742656" y="795339"/>
                  </a:lnTo>
                  <a:lnTo>
                    <a:pt x="0" y="795339"/>
                  </a:lnTo>
                  <a:close/>
                </a:path>
              </a:pathLst>
            </a:custGeom>
            <a:solidFill>
              <a:srgbClr val="000000">
                <a:alpha val="0"/>
              </a:srgbClr>
            </a:solidFill>
          </p:spPr>
        </p:sp>
        <p:sp>
          <p:nvSpPr>
            <p:cNvPr id="62" name="TextBox 62"/>
            <p:cNvSpPr txBox="1"/>
            <p:nvPr/>
          </p:nvSpPr>
          <p:spPr>
            <a:xfrm>
              <a:off x="0" y="-95250"/>
              <a:ext cx="4742656"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ChatGpt</a:t>
              </a:r>
            </a:p>
          </p:txBody>
        </p:sp>
      </p:grpSp>
      <p:grpSp>
        <p:nvGrpSpPr>
          <p:cNvPr id="63" name="Group 63"/>
          <p:cNvGrpSpPr/>
          <p:nvPr/>
        </p:nvGrpSpPr>
        <p:grpSpPr>
          <a:xfrm>
            <a:off x="13767047" y="4502943"/>
            <a:ext cx="3556992" cy="596505"/>
            <a:chOff x="0" y="0"/>
            <a:chExt cx="4742656" cy="795339"/>
          </a:xfrm>
        </p:grpSpPr>
        <p:sp>
          <p:nvSpPr>
            <p:cNvPr id="64" name="Freeform 64"/>
            <p:cNvSpPr/>
            <p:nvPr/>
          </p:nvSpPr>
          <p:spPr>
            <a:xfrm>
              <a:off x="0" y="0"/>
              <a:ext cx="4742656" cy="795339"/>
            </a:xfrm>
            <a:custGeom>
              <a:avLst/>
              <a:gdLst/>
              <a:ahLst/>
              <a:cxnLst/>
              <a:rect l="l" t="t" r="r" b="b"/>
              <a:pathLst>
                <a:path w="4742656" h="795339">
                  <a:moveTo>
                    <a:pt x="0" y="0"/>
                  </a:moveTo>
                  <a:lnTo>
                    <a:pt x="4742656" y="0"/>
                  </a:lnTo>
                  <a:lnTo>
                    <a:pt x="4742656" y="795339"/>
                  </a:lnTo>
                  <a:lnTo>
                    <a:pt x="0" y="795339"/>
                  </a:lnTo>
                  <a:close/>
                </a:path>
              </a:pathLst>
            </a:custGeom>
            <a:solidFill>
              <a:srgbClr val="000000">
                <a:alpha val="0"/>
              </a:srgbClr>
            </a:solidFill>
          </p:spPr>
        </p:sp>
        <p:sp>
          <p:nvSpPr>
            <p:cNvPr id="65" name="TextBox 65"/>
            <p:cNvSpPr txBox="1"/>
            <p:nvPr/>
          </p:nvSpPr>
          <p:spPr>
            <a:xfrm>
              <a:off x="0" y="-95250"/>
              <a:ext cx="4742656"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Copliot</a:t>
              </a:r>
            </a:p>
          </p:txBody>
        </p:sp>
      </p:grpSp>
      <p:grpSp>
        <p:nvGrpSpPr>
          <p:cNvPr id="66" name="Group 66"/>
          <p:cNvGrpSpPr/>
          <p:nvPr/>
        </p:nvGrpSpPr>
        <p:grpSpPr>
          <a:xfrm>
            <a:off x="13767047" y="5055690"/>
            <a:ext cx="3556992" cy="596505"/>
            <a:chOff x="0" y="0"/>
            <a:chExt cx="4742656" cy="795339"/>
          </a:xfrm>
        </p:grpSpPr>
        <p:sp>
          <p:nvSpPr>
            <p:cNvPr id="67" name="Freeform 67"/>
            <p:cNvSpPr/>
            <p:nvPr/>
          </p:nvSpPr>
          <p:spPr>
            <a:xfrm>
              <a:off x="0" y="0"/>
              <a:ext cx="4742656" cy="795339"/>
            </a:xfrm>
            <a:custGeom>
              <a:avLst/>
              <a:gdLst/>
              <a:ahLst/>
              <a:cxnLst/>
              <a:rect l="l" t="t" r="r" b="b"/>
              <a:pathLst>
                <a:path w="4742656" h="795339">
                  <a:moveTo>
                    <a:pt x="0" y="0"/>
                  </a:moveTo>
                  <a:lnTo>
                    <a:pt x="4742656" y="0"/>
                  </a:lnTo>
                  <a:lnTo>
                    <a:pt x="4742656" y="795339"/>
                  </a:lnTo>
                  <a:lnTo>
                    <a:pt x="0" y="795339"/>
                  </a:lnTo>
                  <a:close/>
                </a:path>
              </a:pathLst>
            </a:custGeom>
            <a:solidFill>
              <a:srgbClr val="000000">
                <a:alpha val="0"/>
              </a:srgbClr>
            </a:solidFill>
          </p:spPr>
        </p:sp>
        <p:sp>
          <p:nvSpPr>
            <p:cNvPr id="68" name="TextBox 68"/>
            <p:cNvSpPr txBox="1"/>
            <p:nvPr/>
          </p:nvSpPr>
          <p:spPr>
            <a:xfrm>
              <a:off x="0" y="-95250"/>
              <a:ext cx="4742656"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Claude</a:t>
              </a:r>
            </a:p>
          </p:txBody>
        </p:sp>
      </p:grpSp>
      <p:grpSp>
        <p:nvGrpSpPr>
          <p:cNvPr id="69" name="Group 69"/>
          <p:cNvGrpSpPr/>
          <p:nvPr/>
        </p:nvGrpSpPr>
        <p:grpSpPr>
          <a:xfrm>
            <a:off x="13767047" y="5608438"/>
            <a:ext cx="3556992" cy="596505"/>
            <a:chOff x="0" y="0"/>
            <a:chExt cx="4742656" cy="795339"/>
          </a:xfrm>
        </p:grpSpPr>
        <p:sp>
          <p:nvSpPr>
            <p:cNvPr id="70" name="Freeform 70"/>
            <p:cNvSpPr/>
            <p:nvPr/>
          </p:nvSpPr>
          <p:spPr>
            <a:xfrm>
              <a:off x="0" y="0"/>
              <a:ext cx="4742656" cy="795339"/>
            </a:xfrm>
            <a:custGeom>
              <a:avLst/>
              <a:gdLst/>
              <a:ahLst/>
              <a:cxnLst/>
              <a:rect l="l" t="t" r="r" b="b"/>
              <a:pathLst>
                <a:path w="4742656" h="795339">
                  <a:moveTo>
                    <a:pt x="0" y="0"/>
                  </a:moveTo>
                  <a:lnTo>
                    <a:pt x="4742656" y="0"/>
                  </a:lnTo>
                  <a:lnTo>
                    <a:pt x="4742656" y="795339"/>
                  </a:lnTo>
                  <a:lnTo>
                    <a:pt x="0" y="795339"/>
                  </a:lnTo>
                  <a:close/>
                </a:path>
              </a:pathLst>
            </a:custGeom>
            <a:solidFill>
              <a:srgbClr val="000000">
                <a:alpha val="0"/>
              </a:srgbClr>
            </a:solidFill>
          </p:spPr>
        </p:sp>
        <p:sp>
          <p:nvSpPr>
            <p:cNvPr id="71" name="TextBox 71"/>
            <p:cNvSpPr txBox="1"/>
            <p:nvPr/>
          </p:nvSpPr>
          <p:spPr>
            <a:xfrm>
              <a:off x="0" y="-95250"/>
              <a:ext cx="4742656" cy="890589"/>
            </a:xfrm>
            <a:prstGeom prst="rect">
              <a:avLst/>
            </a:prstGeom>
          </p:spPr>
          <p:txBody>
            <a:bodyPr lIns="0" tIns="0" rIns="0" bIns="0" rtlCol="0" anchor="t"/>
            <a:lstStyle/>
            <a:p>
              <a:pPr marL="549737" lvl="3" indent="-137434" algn="l">
                <a:lnSpc>
                  <a:spcPts val="3561"/>
                </a:lnSpc>
                <a:buFont typeface="Arial"/>
                <a:buChar char="￭"/>
              </a:pPr>
              <a:r>
                <a:rPr lang="en-US" sz="2187">
                  <a:solidFill>
                    <a:srgbClr val="534848"/>
                  </a:solidFill>
                  <a:latin typeface="Tlab 돋움 레귤러"/>
                  <a:ea typeface="Tlab 돋움 레귤러"/>
                  <a:cs typeface="Tlab 돋움 레귤러"/>
                  <a:sym typeface="Tlab 돋움 레귤러"/>
                </a:rPr>
                <a:t>Grok</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6" name="Group 6"/>
          <p:cNvGrpSpPr/>
          <p:nvPr/>
        </p:nvGrpSpPr>
        <p:grpSpPr>
          <a:xfrm>
            <a:off x="925561" y="710700"/>
            <a:ext cx="7012186" cy="1154112"/>
            <a:chOff x="0" y="0"/>
            <a:chExt cx="9349581" cy="1538816"/>
          </a:xfrm>
        </p:grpSpPr>
        <p:sp>
          <p:nvSpPr>
            <p:cNvPr id="7" name="Freeform 7"/>
            <p:cNvSpPr/>
            <p:nvPr/>
          </p:nvSpPr>
          <p:spPr>
            <a:xfrm>
              <a:off x="0" y="0"/>
              <a:ext cx="9349581" cy="1538816"/>
            </a:xfrm>
            <a:custGeom>
              <a:avLst/>
              <a:gdLst/>
              <a:ahLst/>
              <a:cxnLst/>
              <a:rect l="l" t="t" r="r" b="b"/>
              <a:pathLst>
                <a:path w="9349581" h="1538816">
                  <a:moveTo>
                    <a:pt x="0" y="0"/>
                  </a:moveTo>
                  <a:lnTo>
                    <a:pt x="9349581" y="0"/>
                  </a:lnTo>
                  <a:lnTo>
                    <a:pt x="9349581" y="1538816"/>
                  </a:lnTo>
                  <a:lnTo>
                    <a:pt x="0" y="1538816"/>
                  </a:lnTo>
                  <a:close/>
                </a:path>
              </a:pathLst>
            </a:custGeom>
            <a:solidFill>
              <a:srgbClr val="000000">
                <a:alpha val="0"/>
              </a:srgbClr>
            </a:solidFill>
          </p:spPr>
        </p:sp>
        <p:sp>
          <p:nvSpPr>
            <p:cNvPr id="8" name="TextBox 8"/>
            <p:cNvSpPr txBox="1"/>
            <p:nvPr/>
          </p:nvSpPr>
          <p:spPr>
            <a:xfrm>
              <a:off x="0" y="-28575"/>
              <a:ext cx="9349581" cy="1567391"/>
            </a:xfrm>
            <a:prstGeom prst="rect">
              <a:avLst/>
            </a:prstGeom>
          </p:spPr>
          <p:txBody>
            <a:bodyPr lIns="0" tIns="0" rIns="0" bIns="0" rtlCol="0" anchor="t"/>
            <a:lstStyle/>
            <a:p>
              <a:pPr algn="l">
                <a:lnSpc>
                  <a:spcPts val="6875"/>
                </a:lnSpc>
              </a:pPr>
              <a:r>
                <a:rPr lang="ja-JP" alt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その他開発した内容</a:t>
              </a:r>
              <a:endParaRPr 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9" name="Group 9"/>
          <p:cNvGrpSpPr/>
          <p:nvPr/>
        </p:nvGrpSpPr>
        <p:grpSpPr>
          <a:xfrm>
            <a:off x="748579" y="2401092"/>
            <a:ext cx="10914048" cy="1254433"/>
            <a:chOff x="0" y="-85725"/>
            <a:chExt cx="14552065" cy="1672577"/>
          </a:xfrm>
        </p:grpSpPr>
        <p:sp>
          <p:nvSpPr>
            <p:cNvPr id="10" name="Freeform 10"/>
            <p:cNvSpPr/>
            <p:nvPr/>
          </p:nvSpPr>
          <p:spPr>
            <a:xfrm>
              <a:off x="0" y="0"/>
              <a:ext cx="14552065" cy="1586852"/>
            </a:xfrm>
            <a:custGeom>
              <a:avLst/>
              <a:gdLst/>
              <a:ahLst/>
              <a:cxnLst/>
              <a:rect l="l" t="t" r="r" b="b"/>
              <a:pathLst>
                <a:path w="14552065" h="1586852">
                  <a:moveTo>
                    <a:pt x="0" y="0"/>
                  </a:moveTo>
                  <a:lnTo>
                    <a:pt x="14552065" y="0"/>
                  </a:lnTo>
                  <a:lnTo>
                    <a:pt x="14552065" y="1586852"/>
                  </a:lnTo>
                  <a:lnTo>
                    <a:pt x="0" y="1586852"/>
                  </a:lnTo>
                  <a:close/>
                </a:path>
              </a:pathLst>
            </a:custGeom>
            <a:solidFill>
              <a:srgbClr val="000000">
                <a:alpha val="0"/>
              </a:srgbClr>
            </a:solidFill>
          </p:spPr>
        </p:sp>
        <p:sp>
          <p:nvSpPr>
            <p:cNvPr id="11" name="TextBox 11"/>
            <p:cNvSpPr txBox="1"/>
            <p:nvPr/>
          </p:nvSpPr>
          <p:spPr>
            <a:xfrm>
              <a:off x="0" y="-85725"/>
              <a:ext cx="13022695" cy="1672577"/>
            </a:xfrm>
            <a:prstGeom prst="rect">
              <a:avLst/>
            </a:prstGeom>
          </p:spPr>
          <p:txBody>
            <a:bodyPr lIns="0" tIns="0" rIns="0" bIns="0" rtlCol="0" anchor="t"/>
            <a:lstStyle/>
            <a:p>
              <a:pPr marL="647700" lvl="1" indent="-323850" algn="l">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マイ情報確認及び修正可能、修正前パスワード確認</a:t>
              </a:r>
            </a:p>
            <a:p>
              <a:pPr marL="647700" lvl="1" indent="-323850" algn="l">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最多レビューリスト順、最多ブックマークリスト順にリストを閲覧可能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2" name="Group 12"/>
          <p:cNvGrpSpPr/>
          <p:nvPr/>
        </p:nvGrpSpPr>
        <p:grpSpPr>
          <a:xfrm>
            <a:off x="925561" y="5414339"/>
            <a:ext cx="7012186" cy="1154112"/>
            <a:chOff x="0" y="0"/>
            <a:chExt cx="9349581" cy="1538816"/>
          </a:xfrm>
        </p:grpSpPr>
        <p:sp>
          <p:nvSpPr>
            <p:cNvPr id="13" name="Freeform 13"/>
            <p:cNvSpPr/>
            <p:nvPr/>
          </p:nvSpPr>
          <p:spPr>
            <a:xfrm>
              <a:off x="0" y="0"/>
              <a:ext cx="9349581" cy="1538816"/>
            </a:xfrm>
            <a:custGeom>
              <a:avLst/>
              <a:gdLst/>
              <a:ahLst/>
              <a:cxnLst/>
              <a:rect l="l" t="t" r="r" b="b"/>
              <a:pathLst>
                <a:path w="9349581" h="1538816">
                  <a:moveTo>
                    <a:pt x="0" y="0"/>
                  </a:moveTo>
                  <a:lnTo>
                    <a:pt x="9349581" y="0"/>
                  </a:lnTo>
                  <a:lnTo>
                    <a:pt x="9349581" y="1538816"/>
                  </a:lnTo>
                  <a:lnTo>
                    <a:pt x="0" y="1538816"/>
                  </a:lnTo>
                  <a:close/>
                </a:path>
              </a:pathLst>
            </a:custGeom>
            <a:solidFill>
              <a:srgbClr val="000000">
                <a:alpha val="0"/>
              </a:srgbClr>
            </a:solidFill>
          </p:spPr>
        </p:sp>
        <p:sp>
          <p:nvSpPr>
            <p:cNvPr id="14" name="TextBox 14"/>
            <p:cNvSpPr txBox="1"/>
            <p:nvPr/>
          </p:nvSpPr>
          <p:spPr>
            <a:xfrm>
              <a:off x="0" y="-28575"/>
              <a:ext cx="9349581" cy="1567391"/>
            </a:xfrm>
            <a:prstGeom prst="rect">
              <a:avLst/>
            </a:prstGeom>
          </p:spPr>
          <p:txBody>
            <a:bodyPr lIns="0" tIns="0" rIns="0" bIns="0" rtlCol="0" anchor="t"/>
            <a:lstStyle/>
            <a:p>
              <a:pPr algn="l">
                <a:lnSpc>
                  <a:spcPts val="6875"/>
                </a:lnSpc>
              </a:pPr>
              <a:r>
                <a:rPr lang="zh-TW" alt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rPr>
                <a:t>追加開発予定</a:t>
              </a:r>
              <a:endParaRPr lang="en-US" sz="5500" b="1" dirty="0">
                <a:solidFill>
                  <a:srgbClr val="E3CCBD"/>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5" name="Group 15"/>
          <p:cNvGrpSpPr/>
          <p:nvPr/>
        </p:nvGrpSpPr>
        <p:grpSpPr>
          <a:xfrm>
            <a:off x="925561" y="7168526"/>
            <a:ext cx="10914049" cy="1190139"/>
            <a:chOff x="0" y="0"/>
            <a:chExt cx="14552066" cy="1586852"/>
          </a:xfrm>
        </p:grpSpPr>
        <p:sp>
          <p:nvSpPr>
            <p:cNvPr id="16" name="Freeform 16"/>
            <p:cNvSpPr/>
            <p:nvPr/>
          </p:nvSpPr>
          <p:spPr>
            <a:xfrm>
              <a:off x="0" y="0"/>
              <a:ext cx="14552065" cy="1586852"/>
            </a:xfrm>
            <a:custGeom>
              <a:avLst/>
              <a:gdLst/>
              <a:ahLst/>
              <a:cxnLst/>
              <a:rect l="l" t="t" r="r" b="b"/>
              <a:pathLst>
                <a:path w="14552065" h="1586852">
                  <a:moveTo>
                    <a:pt x="0" y="0"/>
                  </a:moveTo>
                  <a:lnTo>
                    <a:pt x="14552065" y="0"/>
                  </a:lnTo>
                  <a:lnTo>
                    <a:pt x="14552065" y="1586852"/>
                  </a:lnTo>
                  <a:lnTo>
                    <a:pt x="0" y="1586852"/>
                  </a:lnTo>
                  <a:close/>
                </a:path>
              </a:pathLst>
            </a:custGeom>
            <a:solidFill>
              <a:srgbClr val="000000">
                <a:alpha val="0"/>
              </a:srgbClr>
            </a:solidFill>
          </p:spPr>
        </p:sp>
        <p:sp>
          <p:nvSpPr>
            <p:cNvPr id="17" name="TextBox 17"/>
            <p:cNvSpPr txBox="1"/>
            <p:nvPr/>
          </p:nvSpPr>
          <p:spPr>
            <a:xfrm>
              <a:off x="0" y="-85725"/>
              <a:ext cx="14552066" cy="1672577"/>
            </a:xfrm>
            <a:prstGeom prst="rect">
              <a:avLst/>
            </a:prstGeom>
          </p:spPr>
          <p:txBody>
            <a:bodyPr lIns="0" tIns="0" rIns="0" bIns="0" rtlCol="0" anchor="t"/>
            <a:lstStyle/>
            <a:p>
              <a:pPr marL="647700" lvl="1" indent="-323850" algn="l">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会員プロフィール写真登録機能</a:t>
              </a:r>
            </a:p>
            <a:p>
              <a:pPr marL="647700" lvl="1" indent="-323850" algn="l">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予約ボタンを押すと、映画チケット予約サイトに移動</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4899EF"/>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6" name="Group 6"/>
          <p:cNvGrpSpPr/>
          <p:nvPr/>
        </p:nvGrpSpPr>
        <p:grpSpPr>
          <a:xfrm>
            <a:off x="16049019" y="9686925"/>
            <a:ext cx="2153221" cy="514350"/>
            <a:chOff x="0" y="0"/>
            <a:chExt cx="2870962"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t="-207" b="-207"/>
              </a:stretch>
            </a:blipFill>
          </p:spPr>
        </p:sp>
      </p:grpSp>
      <p:grpSp>
        <p:nvGrpSpPr>
          <p:cNvPr id="8" name="Group 8"/>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grpSp>
        <p:nvGrpSpPr>
          <p:cNvPr id="10" name="Group 10"/>
          <p:cNvGrpSpPr/>
          <p:nvPr/>
        </p:nvGrpSpPr>
        <p:grpSpPr>
          <a:xfrm>
            <a:off x="992237" y="1893392"/>
            <a:ext cx="7088237" cy="1048305"/>
            <a:chOff x="0" y="0"/>
            <a:chExt cx="9450983" cy="1397740"/>
          </a:xfrm>
        </p:grpSpPr>
        <p:sp>
          <p:nvSpPr>
            <p:cNvPr id="11" name="Freeform 11"/>
            <p:cNvSpPr/>
            <p:nvPr/>
          </p:nvSpPr>
          <p:spPr>
            <a:xfrm>
              <a:off x="0" y="0"/>
              <a:ext cx="9450983" cy="1397740"/>
            </a:xfrm>
            <a:custGeom>
              <a:avLst/>
              <a:gdLst/>
              <a:ahLst/>
              <a:cxnLst/>
              <a:rect l="l" t="t" r="r" b="b"/>
              <a:pathLst>
                <a:path w="9450983" h="1397740">
                  <a:moveTo>
                    <a:pt x="0" y="0"/>
                  </a:moveTo>
                  <a:lnTo>
                    <a:pt x="9450983" y="0"/>
                  </a:lnTo>
                  <a:lnTo>
                    <a:pt x="9450983" y="1397740"/>
                  </a:lnTo>
                  <a:lnTo>
                    <a:pt x="0" y="1397740"/>
                  </a:lnTo>
                  <a:close/>
                </a:path>
              </a:pathLst>
            </a:custGeom>
            <a:solidFill>
              <a:srgbClr val="000000">
                <a:alpha val="0"/>
              </a:srgbClr>
            </a:solidFill>
          </p:spPr>
        </p:sp>
        <p:sp>
          <p:nvSpPr>
            <p:cNvPr id="12" name="TextBox 12"/>
            <p:cNvSpPr txBox="1"/>
            <p:nvPr/>
          </p:nvSpPr>
          <p:spPr>
            <a:xfrm>
              <a:off x="0" y="-28575"/>
              <a:ext cx="9450983" cy="1426315"/>
            </a:xfrm>
            <a:prstGeom prst="rect">
              <a:avLst/>
            </a:prstGeom>
          </p:spPr>
          <p:txBody>
            <a:bodyPr lIns="0" tIns="0" rIns="0" bIns="0" rtlCol="0" anchor="t"/>
            <a:lstStyle/>
            <a:p>
              <a:pPr algn="l">
                <a:lnSpc>
                  <a:spcPts val="6858"/>
                </a:lnSpc>
              </a:pPr>
              <a:r>
                <a:rPr lang="ja-JP" altLang="en-US" sz="6000" b="1" i="0" dirty="0">
                  <a:solidFill>
                    <a:srgbClr val="E3CCBD"/>
                  </a:solidFill>
                  <a:effectLst/>
                  <a:latin typeface="BIZ UDGothic" panose="020B0400000000000000" pitchFamily="33" charset="-128"/>
                  <a:ea typeface="BIZ UDGothic" panose="020B0400000000000000" pitchFamily="33" charset="-128"/>
                </a:rPr>
                <a:t>結論</a:t>
              </a:r>
              <a:endParaRPr lang="en-US" sz="5499" b="1" dirty="0">
                <a:solidFill>
                  <a:srgbClr val="E3CCBD"/>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13" name="Group 13"/>
          <p:cNvGrpSpPr/>
          <p:nvPr/>
        </p:nvGrpSpPr>
        <p:grpSpPr>
          <a:xfrm>
            <a:off x="992238" y="3247430"/>
            <a:ext cx="1417606" cy="1701070"/>
            <a:chOff x="0" y="0"/>
            <a:chExt cx="1890141" cy="2268093"/>
          </a:xfrm>
        </p:grpSpPr>
        <p:sp>
          <p:nvSpPr>
            <p:cNvPr id="14" name="Freeform 14" descr="preencoded.png"/>
            <p:cNvSpPr/>
            <p:nvPr/>
          </p:nvSpPr>
          <p:spPr>
            <a:xfrm>
              <a:off x="0" y="0"/>
              <a:ext cx="1890141" cy="2268093"/>
            </a:xfrm>
            <a:custGeom>
              <a:avLst/>
              <a:gdLst/>
              <a:ahLst/>
              <a:cxnLst/>
              <a:rect l="l" t="t" r="r" b="b"/>
              <a:pathLst>
                <a:path w="1890141" h="2268093">
                  <a:moveTo>
                    <a:pt x="0" y="0"/>
                  </a:moveTo>
                  <a:lnTo>
                    <a:pt x="1890141" y="0"/>
                  </a:lnTo>
                  <a:lnTo>
                    <a:pt x="1890141" y="2268093"/>
                  </a:lnTo>
                  <a:lnTo>
                    <a:pt x="0" y="2268093"/>
                  </a:lnTo>
                  <a:lnTo>
                    <a:pt x="0" y="0"/>
                  </a:lnTo>
                  <a:close/>
                </a:path>
              </a:pathLst>
            </a:custGeom>
            <a:blipFill>
              <a:blip r:embed="rId5"/>
              <a:stretch>
                <a:fillRect t="-57" b="-57"/>
              </a:stretch>
            </a:blipFill>
          </p:spPr>
        </p:sp>
      </p:grpSp>
      <p:grpSp>
        <p:nvGrpSpPr>
          <p:cNvPr id="15" name="Group 15"/>
          <p:cNvGrpSpPr/>
          <p:nvPr/>
        </p:nvGrpSpPr>
        <p:grpSpPr>
          <a:xfrm>
            <a:off x="2835028" y="3502374"/>
            <a:ext cx="3544044" cy="579436"/>
            <a:chOff x="0" y="0"/>
            <a:chExt cx="4725392" cy="772582"/>
          </a:xfrm>
        </p:grpSpPr>
        <p:sp>
          <p:nvSpPr>
            <p:cNvPr id="16" name="Freeform 16"/>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17" name="TextBox 17"/>
            <p:cNvSpPr txBox="1"/>
            <p:nvPr/>
          </p:nvSpPr>
          <p:spPr>
            <a:xfrm>
              <a:off x="0" y="-19050"/>
              <a:ext cx="4725392" cy="791632"/>
            </a:xfrm>
            <a:prstGeom prst="rect">
              <a:avLst/>
            </a:prstGeom>
          </p:spPr>
          <p:txBody>
            <a:bodyPr lIns="0" tIns="0" rIns="0" bIns="0" rtlCol="0" anchor="t"/>
            <a:lstStyle/>
            <a:p>
              <a:pPr algn="l">
                <a:lnSpc>
                  <a:spcPts val="3436"/>
                </a:lnSpc>
              </a:pPr>
              <a:r>
                <a:rPr lang="ja-JP" altLang="en-US" sz="2750" b="1" dirty="0">
                  <a:solidFill>
                    <a:srgbClr val="FFFFFF"/>
                  </a:solidFill>
                  <a:latin typeface="BIZ UDGothic" panose="020B0400000000000000" pitchFamily="33" charset="-128"/>
                  <a:ea typeface="BIZ UDGothic" panose="020B0400000000000000" pitchFamily="33" charset="-128"/>
                  <a:cs typeface="Tlab 돋움 미디움 Bold"/>
                  <a:sym typeface="Tlab 돋움 미디움 Bold"/>
                </a:rPr>
                <a:t>開発目標</a:t>
              </a:r>
              <a:endParaRPr lang="en-US" sz="2750" b="1" dirty="0">
                <a:solidFill>
                  <a:srgbClr val="FFFFFF"/>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8" name="Group 18"/>
          <p:cNvGrpSpPr/>
          <p:nvPr/>
        </p:nvGrpSpPr>
        <p:grpSpPr>
          <a:xfrm>
            <a:off x="2835028" y="4001094"/>
            <a:ext cx="7602736" cy="596505"/>
            <a:chOff x="0" y="0"/>
            <a:chExt cx="10136981" cy="795339"/>
          </a:xfrm>
        </p:grpSpPr>
        <p:sp>
          <p:nvSpPr>
            <p:cNvPr id="19" name="Freeform 19"/>
            <p:cNvSpPr/>
            <p:nvPr/>
          </p:nvSpPr>
          <p:spPr>
            <a:xfrm>
              <a:off x="0" y="0"/>
              <a:ext cx="10136981" cy="795339"/>
            </a:xfrm>
            <a:custGeom>
              <a:avLst/>
              <a:gdLst/>
              <a:ahLst/>
              <a:cxnLst/>
              <a:rect l="l" t="t" r="r" b="b"/>
              <a:pathLst>
                <a:path w="10136981" h="795339">
                  <a:moveTo>
                    <a:pt x="0" y="0"/>
                  </a:moveTo>
                  <a:lnTo>
                    <a:pt x="10136981" y="0"/>
                  </a:lnTo>
                  <a:lnTo>
                    <a:pt x="10136981" y="795339"/>
                  </a:lnTo>
                  <a:lnTo>
                    <a:pt x="0" y="795339"/>
                  </a:lnTo>
                  <a:close/>
                </a:path>
              </a:pathLst>
            </a:custGeom>
            <a:solidFill>
              <a:srgbClr val="000000">
                <a:alpha val="0"/>
              </a:srgbClr>
            </a:solidFill>
          </p:spPr>
        </p:sp>
        <p:sp>
          <p:nvSpPr>
            <p:cNvPr id="20" name="TextBox 20"/>
            <p:cNvSpPr txBox="1"/>
            <p:nvPr/>
          </p:nvSpPr>
          <p:spPr>
            <a:xfrm>
              <a:off x="0" y="-95250"/>
              <a:ext cx="10136981" cy="890589"/>
            </a:xfrm>
            <a:prstGeom prst="rect">
              <a:avLst/>
            </a:prstGeom>
          </p:spPr>
          <p:txBody>
            <a:bodyPr lIns="0" tIns="0" rIns="0" bIns="0" rtlCol="0" anchor="t"/>
            <a:lstStyle/>
            <a:p>
              <a:pPr algn="l">
                <a:lnSpc>
                  <a:spcPts val="3561"/>
                </a:lnSpc>
              </a:pPr>
              <a:r>
                <a:rPr lang="ja-JP" altLang="en-US" sz="2187" dirty="0">
                  <a:solidFill>
                    <a:srgbClr val="FFFFFF"/>
                  </a:solidFill>
                  <a:latin typeface="BIZ UDGothic" panose="020B0400000000000000" pitchFamily="33" charset="-128"/>
                  <a:ea typeface="BIZ UDGothic" panose="020B0400000000000000" pitchFamily="33" charset="-128"/>
                  <a:cs typeface="Tlab 돋움 레귤러"/>
                  <a:sym typeface="Tlab 돋움 레귤러"/>
                </a:rPr>
                <a:t>ユーザーフレンドリーで直感的な映画レビュープラットフォームの構築</a:t>
              </a:r>
              <a:endParaRPr lang="en-US" sz="2187" dirty="0">
                <a:solidFill>
                  <a:srgbClr val="FFFFFF"/>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21" name="Group 21"/>
          <p:cNvGrpSpPr/>
          <p:nvPr/>
        </p:nvGrpSpPr>
        <p:grpSpPr>
          <a:xfrm>
            <a:off x="992238" y="4948535"/>
            <a:ext cx="1417606" cy="1701070"/>
            <a:chOff x="0" y="0"/>
            <a:chExt cx="1890141" cy="2268093"/>
          </a:xfrm>
        </p:grpSpPr>
        <p:sp>
          <p:nvSpPr>
            <p:cNvPr id="22" name="Freeform 22" descr="preencoded.png"/>
            <p:cNvSpPr/>
            <p:nvPr/>
          </p:nvSpPr>
          <p:spPr>
            <a:xfrm>
              <a:off x="0" y="0"/>
              <a:ext cx="1890141" cy="2268093"/>
            </a:xfrm>
            <a:custGeom>
              <a:avLst/>
              <a:gdLst/>
              <a:ahLst/>
              <a:cxnLst/>
              <a:rect l="l" t="t" r="r" b="b"/>
              <a:pathLst>
                <a:path w="1890141" h="2268093">
                  <a:moveTo>
                    <a:pt x="0" y="0"/>
                  </a:moveTo>
                  <a:lnTo>
                    <a:pt x="1890141" y="0"/>
                  </a:lnTo>
                  <a:lnTo>
                    <a:pt x="1890141" y="2268093"/>
                  </a:lnTo>
                  <a:lnTo>
                    <a:pt x="0" y="2268093"/>
                  </a:lnTo>
                  <a:lnTo>
                    <a:pt x="0" y="0"/>
                  </a:lnTo>
                  <a:close/>
                </a:path>
              </a:pathLst>
            </a:custGeom>
            <a:blipFill>
              <a:blip r:embed="rId6"/>
              <a:stretch>
                <a:fillRect t="-57" b="-57"/>
              </a:stretch>
            </a:blipFill>
          </p:spPr>
        </p:sp>
      </p:grpSp>
      <p:grpSp>
        <p:nvGrpSpPr>
          <p:cNvPr id="23" name="Group 23"/>
          <p:cNvGrpSpPr/>
          <p:nvPr/>
        </p:nvGrpSpPr>
        <p:grpSpPr>
          <a:xfrm>
            <a:off x="2835028" y="5203478"/>
            <a:ext cx="3544044" cy="579436"/>
            <a:chOff x="0" y="0"/>
            <a:chExt cx="4725392" cy="772582"/>
          </a:xfrm>
        </p:grpSpPr>
        <p:sp>
          <p:nvSpPr>
            <p:cNvPr id="24" name="Freeform 24"/>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25" name="TextBox 25"/>
            <p:cNvSpPr txBox="1"/>
            <p:nvPr/>
          </p:nvSpPr>
          <p:spPr>
            <a:xfrm>
              <a:off x="0" y="-19050"/>
              <a:ext cx="4725392" cy="791632"/>
            </a:xfrm>
            <a:prstGeom prst="rect">
              <a:avLst/>
            </a:prstGeom>
          </p:spPr>
          <p:txBody>
            <a:bodyPr lIns="0" tIns="0" rIns="0" bIns="0" rtlCol="0" anchor="t"/>
            <a:lstStyle/>
            <a:p>
              <a:pPr algn="l">
                <a:lnSpc>
                  <a:spcPts val="3436"/>
                </a:lnSpc>
              </a:pPr>
              <a:r>
                <a:rPr lang="ja-JP" altLang="en-US" sz="2750" b="1" dirty="0">
                  <a:solidFill>
                    <a:srgbClr val="FFFFFF"/>
                  </a:solidFill>
                  <a:latin typeface="BIZ UDGothic" panose="020B0400000000000000" pitchFamily="33" charset="-128"/>
                  <a:ea typeface="BIZ UDGothic" panose="020B0400000000000000" pitchFamily="33" charset="-128"/>
                  <a:cs typeface="Tlab 돋움 미디움 Bold"/>
                  <a:sym typeface="Tlab 돋움 미디움 Bold"/>
                </a:rPr>
                <a:t>今後の計画</a:t>
              </a:r>
              <a:endParaRPr lang="en-US" sz="2750" b="1" dirty="0">
                <a:solidFill>
                  <a:srgbClr val="FFFFFF"/>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26" name="Group 26"/>
          <p:cNvGrpSpPr/>
          <p:nvPr/>
        </p:nvGrpSpPr>
        <p:grpSpPr>
          <a:xfrm>
            <a:off x="2835028" y="5630762"/>
            <a:ext cx="7602736" cy="667943"/>
            <a:chOff x="0" y="-95251"/>
            <a:chExt cx="10136981" cy="890590"/>
          </a:xfrm>
        </p:grpSpPr>
        <p:sp>
          <p:nvSpPr>
            <p:cNvPr id="27" name="Freeform 27"/>
            <p:cNvSpPr/>
            <p:nvPr/>
          </p:nvSpPr>
          <p:spPr>
            <a:xfrm>
              <a:off x="0" y="0"/>
              <a:ext cx="10136981" cy="795339"/>
            </a:xfrm>
            <a:custGeom>
              <a:avLst/>
              <a:gdLst/>
              <a:ahLst/>
              <a:cxnLst/>
              <a:rect l="l" t="t" r="r" b="b"/>
              <a:pathLst>
                <a:path w="10136981" h="795339">
                  <a:moveTo>
                    <a:pt x="0" y="0"/>
                  </a:moveTo>
                  <a:lnTo>
                    <a:pt x="10136981" y="0"/>
                  </a:lnTo>
                  <a:lnTo>
                    <a:pt x="10136981" y="795339"/>
                  </a:lnTo>
                  <a:lnTo>
                    <a:pt x="0" y="795339"/>
                  </a:lnTo>
                  <a:close/>
                </a:path>
              </a:pathLst>
            </a:custGeom>
            <a:solidFill>
              <a:srgbClr val="000000">
                <a:alpha val="0"/>
              </a:srgbClr>
            </a:solidFill>
          </p:spPr>
        </p:sp>
        <p:sp>
          <p:nvSpPr>
            <p:cNvPr id="28" name="TextBox 28"/>
            <p:cNvSpPr txBox="1"/>
            <p:nvPr/>
          </p:nvSpPr>
          <p:spPr>
            <a:xfrm>
              <a:off x="0" y="-95251"/>
              <a:ext cx="9732762" cy="890590"/>
            </a:xfrm>
            <a:prstGeom prst="rect">
              <a:avLst/>
            </a:prstGeom>
          </p:spPr>
          <p:txBody>
            <a:bodyPr lIns="0" tIns="0" rIns="0" bIns="0" rtlCol="0" anchor="t"/>
            <a:lstStyle/>
            <a:p>
              <a:pPr algn="l">
                <a:lnSpc>
                  <a:spcPts val="3561"/>
                </a:lnSpc>
              </a:pPr>
              <a:r>
                <a:rPr lang="ja-JP" altLang="en-US" sz="2187" dirty="0">
                  <a:solidFill>
                    <a:srgbClr val="FFFFFF"/>
                  </a:solidFill>
                  <a:latin typeface="BIZ UDGothic" panose="020B0400000000000000" pitchFamily="33" charset="-128"/>
                  <a:ea typeface="BIZ UDGothic" panose="020B0400000000000000" pitchFamily="33" charset="-128"/>
                  <a:cs typeface="Tlab 돋움 레귤러"/>
                  <a:sym typeface="Tlab 돋움 레귤러"/>
                </a:rPr>
                <a:t>追加機能の開発と継続的な改善、ユーザーフィードバックの反映</a:t>
              </a:r>
              <a:endParaRPr lang="en-US" sz="2187" dirty="0">
                <a:solidFill>
                  <a:srgbClr val="FFFFFF"/>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29" name="Group 29"/>
          <p:cNvGrpSpPr/>
          <p:nvPr/>
        </p:nvGrpSpPr>
        <p:grpSpPr>
          <a:xfrm>
            <a:off x="992238" y="6649641"/>
            <a:ext cx="1417606" cy="1701070"/>
            <a:chOff x="0" y="0"/>
            <a:chExt cx="1890141" cy="2268093"/>
          </a:xfrm>
        </p:grpSpPr>
        <p:sp>
          <p:nvSpPr>
            <p:cNvPr id="30" name="Freeform 30" descr="preencoded.png"/>
            <p:cNvSpPr/>
            <p:nvPr/>
          </p:nvSpPr>
          <p:spPr>
            <a:xfrm>
              <a:off x="0" y="0"/>
              <a:ext cx="1890141" cy="2268093"/>
            </a:xfrm>
            <a:custGeom>
              <a:avLst/>
              <a:gdLst/>
              <a:ahLst/>
              <a:cxnLst/>
              <a:rect l="l" t="t" r="r" b="b"/>
              <a:pathLst>
                <a:path w="1890141" h="2268093">
                  <a:moveTo>
                    <a:pt x="0" y="0"/>
                  </a:moveTo>
                  <a:lnTo>
                    <a:pt x="1890141" y="0"/>
                  </a:lnTo>
                  <a:lnTo>
                    <a:pt x="1890141" y="2268093"/>
                  </a:lnTo>
                  <a:lnTo>
                    <a:pt x="0" y="2268093"/>
                  </a:lnTo>
                  <a:lnTo>
                    <a:pt x="0" y="0"/>
                  </a:lnTo>
                  <a:close/>
                </a:path>
              </a:pathLst>
            </a:custGeom>
            <a:blipFill>
              <a:blip r:embed="rId7"/>
              <a:stretch>
                <a:fillRect t="-57" b="-57"/>
              </a:stretch>
            </a:blipFill>
          </p:spPr>
        </p:sp>
      </p:grpSp>
      <p:grpSp>
        <p:nvGrpSpPr>
          <p:cNvPr id="31" name="Group 31"/>
          <p:cNvGrpSpPr/>
          <p:nvPr/>
        </p:nvGrpSpPr>
        <p:grpSpPr>
          <a:xfrm>
            <a:off x="2835028" y="6904585"/>
            <a:ext cx="3544044" cy="579436"/>
            <a:chOff x="0" y="0"/>
            <a:chExt cx="4725392" cy="772582"/>
          </a:xfrm>
        </p:grpSpPr>
        <p:sp>
          <p:nvSpPr>
            <p:cNvPr id="32" name="Freeform 32"/>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33" name="TextBox 33"/>
            <p:cNvSpPr txBox="1"/>
            <p:nvPr/>
          </p:nvSpPr>
          <p:spPr>
            <a:xfrm>
              <a:off x="0" y="-19050"/>
              <a:ext cx="4725392" cy="791632"/>
            </a:xfrm>
            <a:prstGeom prst="rect">
              <a:avLst/>
            </a:prstGeom>
          </p:spPr>
          <p:txBody>
            <a:bodyPr lIns="0" tIns="0" rIns="0" bIns="0" rtlCol="0" anchor="t"/>
            <a:lstStyle/>
            <a:p>
              <a:pPr algn="l">
                <a:lnSpc>
                  <a:spcPts val="3436"/>
                </a:lnSpc>
              </a:pPr>
              <a:r>
                <a:rPr lang="en-US" altLang="ja-JP" sz="2750" b="1" dirty="0">
                  <a:solidFill>
                    <a:srgbClr val="FFFFFF"/>
                  </a:solidFill>
                  <a:latin typeface="BIZ UDGothic" panose="020B0400000000000000" pitchFamily="33" charset="-128"/>
                  <a:ea typeface="BIZ UDGothic" panose="020B0400000000000000" pitchFamily="33" charset="-128"/>
                  <a:cs typeface="Tlab 돋움 미디움 Bold"/>
                  <a:sym typeface="Tlab 돋움 미디움 Bold"/>
                </a:rPr>
                <a:t>Q&amp;A</a:t>
              </a:r>
              <a:endParaRPr lang="en-US" sz="2750" b="1" dirty="0">
                <a:solidFill>
                  <a:srgbClr val="FFFFFF"/>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34" name="Group 34"/>
          <p:cNvGrpSpPr/>
          <p:nvPr/>
        </p:nvGrpSpPr>
        <p:grpSpPr>
          <a:xfrm>
            <a:off x="2835028" y="7403305"/>
            <a:ext cx="7602736" cy="596505"/>
            <a:chOff x="0" y="0"/>
            <a:chExt cx="10136981" cy="795339"/>
          </a:xfrm>
        </p:grpSpPr>
        <p:sp>
          <p:nvSpPr>
            <p:cNvPr id="35" name="Freeform 35"/>
            <p:cNvSpPr/>
            <p:nvPr/>
          </p:nvSpPr>
          <p:spPr>
            <a:xfrm>
              <a:off x="0" y="0"/>
              <a:ext cx="10136981" cy="795339"/>
            </a:xfrm>
            <a:custGeom>
              <a:avLst/>
              <a:gdLst/>
              <a:ahLst/>
              <a:cxnLst/>
              <a:rect l="l" t="t" r="r" b="b"/>
              <a:pathLst>
                <a:path w="10136981" h="795339">
                  <a:moveTo>
                    <a:pt x="0" y="0"/>
                  </a:moveTo>
                  <a:lnTo>
                    <a:pt x="10136981" y="0"/>
                  </a:lnTo>
                  <a:lnTo>
                    <a:pt x="10136981" y="795339"/>
                  </a:lnTo>
                  <a:lnTo>
                    <a:pt x="0" y="795339"/>
                  </a:lnTo>
                  <a:close/>
                </a:path>
              </a:pathLst>
            </a:custGeom>
            <a:solidFill>
              <a:srgbClr val="000000">
                <a:alpha val="0"/>
              </a:srgbClr>
            </a:solidFill>
          </p:spPr>
        </p:sp>
        <p:sp>
          <p:nvSpPr>
            <p:cNvPr id="36" name="TextBox 36"/>
            <p:cNvSpPr txBox="1"/>
            <p:nvPr/>
          </p:nvSpPr>
          <p:spPr>
            <a:xfrm>
              <a:off x="0" y="-95250"/>
              <a:ext cx="10136981" cy="890589"/>
            </a:xfrm>
            <a:prstGeom prst="rect">
              <a:avLst/>
            </a:prstGeom>
          </p:spPr>
          <p:txBody>
            <a:bodyPr lIns="0" tIns="0" rIns="0" bIns="0" rtlCol="0" anchor="t"/>
            <a:lstStyle/>
            <a:p>
              <a:pPr algn="l">
                <a:lnSpc>
                  <a:spcPts val="3561"/>
                </a:lnSpc>
              </a:pPr>
              <a:r>
                <a:rPr lang="ja-JP" altLang="en-US" sz="2187" dirty="0">
                  <a:solidFill>
                    <a:srgbClr val="FFFFFF"/>
                  </a:solidFill>
                  <a:latin typeface="BIZ UDGothic" panose="020B0400000000000000" pitchFamily="33" charset="-128"/>
                  <a:ea typeface="BIZ UDGothic" panose="020B0400000000000000" pitchFamily="33" charset="-128"/>
                  <a:cs typeface="Tlab 돋움 레귤러"/>
                  <a:sym typeface="Tlab 돋움 레귤러"/>
                </a:rPr>
                <a:t>プロジェクトに関する質問と回答の時間</a:t>
              </a:r>
              <a:endParaRPr lang="en-US" sz="2187" dirty="0">
                <a:solidFill>
                  <a:srgbClr val="FFFFFF"/>
                </a:solidFill>
                <a:latin typeface="BIZ UDGothic" panose="020B0400000000000000" pitchFamily="33" charset="-128"/>
                <a:ea typeface="BIZ UDGothic" panose="020B0400000000000000" pitchFamily="33" charset="-128"/>
                <a:cs typeface="Tlab 돋움 레귤러"/>
                <a:sym typeface="Tlab 돋움 레귤러"/>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85726" y="-85726"/>
            <a:ext cx="18373725" cy="10563225"/>
            <a:chOff x="0" y="0"/>
            <a:chExt cx="24498300" cy="14084300"/>
          </a:xfrm>
        </p:grpSpPr>
        <p:sp>
          <p:nvSpPr>
            <p:cNvPr id="5" name="Freeform 5"/>
            <p:cNvSpPr/>
            <p:nvPr/>
          </p:nvSpPr>
          <p:spPr>
            <a:xfrm>
              <a:off x="0" y="0"/>
              <a:ext cx="24498300" cy="14084300"/>
            </a:xfrm>
            <a:custGeom>
              <a:avLst/>
              <a:gdLst/>
              <a:ahLst/>
              <a:cxnLst/>
              <a:rect l="l" t="t" r="r" b="b"/>
              <a:pathLst>
                <a:path w="24498300" h="14084300">
                  <a:moveTo>
                    <a:pt x="0" y="0"/>
                  </a:moveTo>
                  <a:lnTo>
                    <a:pt x="24498300" y="0"/>
                  </a:lnTo>
                  <a:lnTo>
                    <a:pt x="24498300" y="14084300"/>
                  </a:lnTo>
                  <a:lnTo>
                    <a:pt x="0" y="14084300"/>
                  </a:lnTo>
                  <a:close/>
                </a:path>
              </a:pathLst>
            </a:custGeom>
            <a:solidFill>
              <a:srgbClr val="FFFFFF"/>
            </a:solidFill>
          </p:spPr>
        </p:sp>
      </p:grpSp>
      <p:grpSp>
        <p:nvGrpSpPr>
          <p:cNvPr id="6" name="Group 6"/>
          <p:cNvGrpSpPr/>
          <p:nvPr/>
        </p:nvGrpSpPr>
        <p:grpSpPr>
          <a:xfrm>
            <a:off x="992238" y="1768715"/>
            <a:ext cx="10933650" cy="1048305"/>
            <a:chOff x="0" y="0"/>
            <a:chExt cx="14578200" cy="1397740"/>
          </a:xfrm>
        </p:grpSpPr>
        <p:sp>
          <p:nvSpPr>
            <p:cNvPr id="7" name="Freeform 7"/>
            <p:cNvSpPr/>
            <p:nvPr/>
          </p:nvSpPr>
          <p:spPr>
            <a:xfrm>
              <a:off x="0" y="0"/>
              <a:ext cx="14578200" cy="1397740"/>
            </a:xfrm>
            <a:custGeom>
              <a:avLst/>
              <a:gdLst/>
              <a:ahLst/>
              <a:cxnLst/>
              <a:rect l="l" t="t" r="r" b="b"/>
              <a:pathLst>
                <a:path w="14578200" h="1397740">
                  <a:moveTo>
                    <a:pt x="0" y="0"/>
                  </a:moveTo>
                  <a:lnTo>
                    <a:pt x="14578200" y="0"/>
                  </a:lnTo>
                  <a:lnTo>
                    <a:pt x="14578200" y="1397740"/>
                  </a:lnTo>
                  <a:lnTo>
                    <a:pt x="0" y="1397740"/>
                  </a:lnTo>
                  <a:close/>
                </a:path>
              </a:pathLst>
            </a:custGeom>
            <a:solidFill>
              <a:srgbClr val="000000">
                <a:alpha val="0"/>
              </a:srgbClr>
            </a:solidFill>
          </p:spPr>
        </p:sp>
        <p:sp>
          <p:nvSpPr>
            <p:cNvPr id="8" name="TextBox 8"/>
            <p:cNvSpPr txBox="1"/>
            <p:nvPr/>
          </p:nvSpPr>
          <p:spPr>
            <a:xfrm>
              <a:off x="0" y="-28575"/>
              <a:ext cx="14578200" cy="1426315"/>
            </a:xfrm>
            <a:prstGeom prst="rect">
              <a:avLst/>
            </a:prstGeom>
          </p:spPr>
          <p:txBody>
            <a:bodyPr lIns="0" tIns="0" rIns="0" bIns="0" rtlCol="0" anchor="t"/>
            <a:lstStyle/>
            <a:p>
              <a:pPr algn="l">
                <a:lnSpc>
                  <a:spcPts val="6936"/>
                </a:lnSpc>
              </a:pPr>
              <a:r>
                <a:rPr lang="ja-JP" altLang="en-US" sz="5562" b="1" dirty="0">
                  <a:solidFill>
                    <a:srgbClr val="41A4FF"/>
                  </a:solidFill>
                  <a:latin typeface="BIZ UDGothic" panose="020B0400000000000000" pitchFamily="33" charset="-128"/>
                  <a:ea typeface="BIZ UDGothic" panose="020B0400000000000000" pitchFamily="33" charset="-128"/>
                  <a:cs typeface="210 밀레니얼"/>
                  <a:sym typeface="210 밀레니얼"/>
                </a:rPr>
                <a:t>技術的詳細</a:t>
              </a:r>
              <a:r>
                <a:rPr lang="en-US" altLang="ja-JP" sz="5562" b="1" dirty="0">
                  <a:solidFill>
                    <a:srgbClr val="41A4FF"/>
                  </a:solidFill>
                  <a:latin typeface="BIZ UDGothic" panose="020B0400000000000000" pitchFamily="33" charset="-128"/>
                  <a:ea typeface="BIZ UDGothic" panose="020B0400000000000000" pitchFamily="33" charset="-128"/>
                  <a:cs typeface="210 밀레니얼"/>
                  <a:sym typeface="210 밀레니얼"/>
                </a:rPr>
                <a:t>: </a:t>
              </a:r>
              <a:r>
                <a:rPr lang="en-US" sz="5562" b="1" dirty="0">
                  <a:solidFill>
                    <a:srgbClr val="41A4FF"/>
                  </a:solidFill>
                  <a:latin typeface="210 밀레니얼" panose="020B0600000101010101" charset="-127"/>
                  <a:ea typeface="210 밀레니얼" panose="020B0600000101010101" charset="-127"/>
                  <a:cs typeface="210 밀레니얼"/>
                  <a:sym typeface="210 밀레니얼"/>
                </a:rPr>
                <a:t>Front-End</a:t>
              </a:r>
            </a:p>
          </p:txBody>
        </p:sp>
      </p:grpSp>
      <p:grpSp>
        <p:nvGrpSpPr>
          <p:cNvPr id="9" name="Group 9"/>
          <p:cNvGrpSpPr/>
          <p:nvPr/>
        </p:nvGrpSpPr>
        <p:grpSpPr>
          <a:xfrm>
            <a:off x="1028700" y="3629620"/>
            <a:ext cx="3544044" cy="640396"/>
            <a:chOff x="0" y="0"/>
            <a:chExt cx="4725392" cy="853862"/>
          </a:xfrm>
        </p:grpSpPr>
        <p:sp>
          <p:nvSpPr>
            <p:cNvPr id="10" name="Freeform 10"/>
            <p:cNvSpPr/>
            <p:nvPr/>
          </p:nvSpPr>
          <p:spPr>
            <a:xfrm>
              <a:off x="0" y="0"/>
              <a:ext cx="4725392" cy="853862"/>
            </a:xfrm>
            <a:custGeom>
              <a:avLst/>
              <a:gdLst/>
              <a:ahLst/>
              <a:cxnLst/>
              <a:rect l="l" t="t" r="r" b="b"/>
              <a:pathLst>
                <a:path w="4725392" h="853862">
                  <a:moveTo>
                    <a:pt x="0" y="0"/>
                  </a:moveTo>
                  <a:lnTo>
                    <a:pt x="4725392" y="0"/>
                  </a:lnTo>
                  <a:lnTo>
                    <a:pt x="4725392" y="853862"/>
                  </a:lnTo>
                  <a:lnTo>
                    <a:pt x="0" y="853862"/>
                  </a:lnTo>
                  <a:close/>
                </a:path>
              </a:pathLst>
            </a:custGeom>
            <a:solidFill>
              <a:srgbClr val="000000">
                <a:alpha val="0"/>
              </a:srgbClr>
            </a:solidFill>
          </p:spPr>
        </p:sp>
        <p:sp>
          <p:nvSpPr>
            <p:cNvPr id="11" name="TextBox 11"/>
            <p:cNvSpPr txBox="1"/>
            <p:nvPr/>
          </p:nvSpPr>
          <p:spPr>
            <a:xfrm>
              <a:off x="0" y="-19050"/>
              <a:ext cx="4725392" cy="872912"/>
            </a:xfrm>
            <a:prstGeom prst="rect">
              <a:avLst/>
            </a:prstGeom>
          </p:spPr>
          <p:txBody>
            <a:bodyPr lIns="0" tIns="0" rIns="0" bIns="0" rtlCol="0" anchor="t"/>
            <a:lstStyle/>
            <a:p>
              <a:pPr algn="l">
                <a:lnSpc>
                  <a:spcPts val="3811"/>
                </a:lnSpc>
              </a:pPr>
              <a:r>
                <a:rPr lang="en-US" sz="3049" b="1">
                  <a:solidFill>
                    <a:srgbClr val="121278"/>
                  </a:solidFill>
                  <a:latin typeface="Tlab 돋움 미디움 Bold"/>
                  <a:ea typeface="Tlab 돋움 미디움 Bold"/>
                  <a:cs typeface="Tlab 돋움 미디움 Bold"/>
                  <a:sym typeface="Tlab 돋움 미디움 Bold"/>
                </a:rPr>
                <a:t>HTML</a:t>
              </a:r>
            </a:p>
          </p:txBody>
        </p:sp>
      </p:grpSp>
      <p:grpSp>
        <p:nvGrpSpPr>
          <p:cNvPr id="12" name="Group 12"/>
          <p:cNvGrpSpPr/>
          <p:nvPr/>
        </p:nvGrpSpPr>
        <p:grpSpPr>
          <a:xfrm>
            <a:off x="1013651" y="4242817"/>
            <a:ext cx="4972645" cy="579834"/>
            <a:chOff x="0" y="0"/>
            <a:chExt cx="6630193" cy="773113"/>
          </a:xfrm>
        </p:grpSpPr>
        <p:sp>
          <p:nvSpPr>
            <p:cNvPr id="13" name="Freeform 13"/>
            <p:cNvSpPr/>
            <p:nvPr/>
          </p:nvSpPr>
          <p:spPr>
            <a:xfrm>
              <a:off x="0" y="0"/>
              <a:ext cx="6630193" cy="773113"/>
            </a:xfrm>
            <a:custGeom>
              <a:avLst/>
              <a:gdLst/>
              <a:ahLst/>
              <a:cxnLst/>
              <a:rect l="l" t="t" r="r" b="b"/>
              <a:pathLst>
                <a:path w="6630193" h="773113">
                  <a:moveTo>
                    <a:pt x="0" y="0"/>
                  </a:moveTo>
                  <a:lnTo>
                    <a:pt x="6630193" y="0"/>
                  </a:lnTo>
                  <a:lnTo>
                    <a:pt x="6630193" y="773113"/>
                  </a:lnTo>
                  <a:lnTo>
                    <a:pt x="0" y="773113"/>
                  </a:lnTo>
                  <a:close/>
                </a:path>
              </a:pathLst>
            </a:custGeom>
            <a:solidFill>
              <a:srgbClr val="000000">
                <a:alpha val="0"/>
              </a:srgbClr>
            </a:solidFill>
          </p:spPr>
        </p:sp>
        <p:sp>
          <p:nvSpPr>
            <p:cNvPr id="14" name="TextBox 14"/>
            <p:cNvSpPr txBox="1"/>
            <p:nvPr/>
          </p:nvSpPr>
          <p:spPr>
            <a:xfrm>
              <a:off x="0" y="-95250"/>
              <a:ext cx="6630193" cy="868363"/>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映画リスト、レビュー、ユーザープロフィールページの実装</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15" name="Group 15"/>
          <p:cNvGrpSpPr/>
          <p:nvPr/>
        </p:nvGrpSpPr>
        <p:grpSpPr>
          <a:xfrm>
            <a:off x="1028700" y="5435793"/>
            <a:ext cx="3544044" cy="640397"/>
            <a:chOff x="0" y="0"/>
            <a:chExt cx="4725392" cy="853862"/>
          </a:xfrm>
        </p:grpSpPr>
        <p:sp>
          <p:nvSpPr>
            <p:cNvPr id="16" name="Freeform 16"/>
            <p:cNvSpPr/>
            <p:nvPr/>
          </p:nvSpPr>
          <p:spPr>
            <a:xfrm>
              <a:off x="0" y="0"/>
              <a:ext cx="4725392" cy="853862"/>
            </a:xfrm>
            <a:custGeom>
              <a:avLst/>
              <a:gdLst/>
              <a:ahLst/>
              <a:cxnLst/>
              <a:rect l="l" t="t" r="r" b="b"/>
              <a:pathLst>
                <a:path w="4725392" h="853862">
                  <a:moveTo>
                    <a:pt x="0" y="0"/>
                  </a:moveTo>
                  <a:lnTo>
                    <a:pt x="4725392" y="0"/>
                  </a:lnTo>
                  <a:lnTo>
                    <a:pt x="4725392" y="853862"/>
                  </a:lnTo>
                  <a:lnTo>
                    <a:pt x="0" y="853862"/>
                  </a:lnTo>
                  <a:close/>
                </a:path>
              </a:pathLst>
            </a:custGeom>
            <a:solidFill>
              <a:srgbClr val="000000">
                <a:alpha val="0"/>
              </a:srgbClr>
            </a:solidFill>
          </p:spPr>
        </p:sp>
        <p:sp>
          <p:nvSpPr>
            <p:cNvPr id="17" name="TextBox 17"/>
            <p:cNvSpPr txBox="1"/>
            <p:nvPr/>
          </p:nvSpPr>
          <p:spPr>
            <a:xfrm>
              <a:off x="0" y="-19050"/>
              <a:ext cx="4725392" cy="872912"/>
            </a:xfrm>
            <a:prstGeom prst="rect">
              <a:avLst/>
            </a:prstGeom>
          </p:spPr>
          <p:txBody>
            <a:bodyPr lIns="0" tIns="0" rIns="0" bIns="0" rtlCol="0" anchor="t"/>
            <a:lstStyle/>
            <a:p>
              <a:pPr algn="l">
                <a:lnSpc>
                  <a:spcPts val="3811"/>
                </a:lnSpc>
              </a:pPr>
              <a:r>
                <a:rPr lang="en-US" sz="3049" b="1">
                  <a:solidFill>
                    <a:srgbClr val="121278"/>
                  </a:solidFill>
                  <a:latin typeface="Tlab 돋움 미디움 Bold"/>
                  <a:ea typeface="Tlab 돋움 미디움 Bold"/>
                  <a:cs typeface="Tlab 돋움 미디움 Bold"/>
                  <a:sym typeface="Tlab 돋움 미디움 Bold"/>
                </a:rPr>
                <a:t>CSS</a:t>
              </a:r>
            </a:p>
          </p:txBody>
        </p:sp>
      </p:grpSp>
      <p:grpSp>
        <p:nvGrpSpPr>
          <p:cNvPr id="18" name="Group 18"/>
          <p:cNvGrpSpPr/>
          <p:nvPr/>
        </p:nvGrpSpPr>
        <p:grpSpPr>
          <a:xfrm>
            <a:off x="1028700" y="5991056"/>
            <a:ext cx="7145155" cy="669382"/>
            <a:chOff x="0" y="0"/>
            <a:chExt cx="9526873" cy="892510"/>
          </a:xfrm>
        </p:grpSpPr>
        <p:sp>
          <p:nvSpPr>
            <p:cNvPr id="19" name="Freeform 19"/>
            <p:cNvSpPr/>
            <p:nvPr/>
          </p:nvSpPr>
          <p:spPr>
            <a:xfrm>
              <a:off x="0" y="0"/>
              <a:ext cx="9526874" cy="892510"/>
            </a:xfrm>
            <a:custGeom>
              <a:avLst/>
              <a:gdLst/>
              <a:ahLst/>
              <a:cxnLst/>
              <a:rect l="l" t="t" r="r" b="b"/>
              <a:pathLst>
                <a:path w="9526874" h="892510">
                  <a:moveTo>
                    <a:pt x="0" y="0"/>
                  </a:moveTo>
                  <a:lnTo>
                    <a:pt x="9526874" y="0"/>
                  </a:lnTo>
                  <a:lnTo>
                    <a:pt x="9526874" y="892510"/>
                  </a:lnTo>
                  <a:lnTo>
                    <a:pt x="0" y="892510"/>
                  </a:lnTo>
                  <a:close/>
                </a:path>
              </a:pathLst>
            </a:custGeom>
            <a:solidFill>
              <a:srgbClr val="000000">
                <a:alpha val="0"/>
              </a:srgbClr>
            </a:solidFill>
          </p:spPr>
        </p:sp>
        <p:sp>
          <p:nvSpPr>
            <p:cNvPr id="20" name="TextBox 20"/>
            <p:cNvSpPr txBox="1"/>
            <p:nvPr/>
          </p:nvSpPr>
          <p:spPr>
            <a:xfrm>
              <a:off x="0" y="-95250"/>
              <a:ext cx="9526873" cy="987760"/>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サイトデザインとレイアウト設定、反応型ウェブデザインの実装</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21" name="Group 21"/>
          <p:cNvGrpSpPr/>
          <p:nvPr/>
        </p:nvGrpSpPr>
        <p:grpSpPr>
          <a:xfrm>
            <a:off x="1028700" y="7132711"/>
            <a:ext cx="3768014" cy="696995"/>
            <a:chOff x="0" y="0"/>
            <a:chExt cx="5024019" cy="929327"/>
          </a:xfrm>
        </p:grpSpPr>
        <p:sp>
          <p:nvSpPr>
            <p:cNvPr id="22" name="Freeform 22"/>
            <p:cNvSpPr/>
            <p:nvPr/>
          </p:nvSpPr>
          <p:spPr>
            <a:xfrm>
              <a:off x="0" y="0"/>
              <a:ext cx="5024019" cy="929327"/>
            </a:xfrm>
            <a:custGeom>
              <a:avLst/>
              <a:gdLst/>
              <a:ahLst/>
              <a:cxnLst/>
              <a:rect l="l" t="t" r="r" b="b"/>
              <a:pathLst>
                <a:path w="5024019" h="929327">
                  <a:moveTo>
                    <a:pt x="0" y="0"/>
                  </a:moveTo>
                  <a:lnTo>
                    <a:pt x="5024019" y="0"/>
                  </a:lnTo>
                  <a:lnTo>
                    <a:pt x="5024019" y="929327"/>
                  </a:lnTo>
                  <a:lnTo>
                    <a:pt x="0" y="929327"/>
                  </a:lnTo>
                  <a:close/>
                </a:path>
              </a:pathLst>
            </a:custGeom>
            <a:solidFill>
              <a:srgbClr val="000000">
                <a:alpha val="0"/>
              </a:srgbClr>
            </a:solidFill>
          </p:spPr>
        </p:sp>
        <p:sp>
          <p:nvSpPr>
            <p:cNvPr id="23" name="TextBox 23"/>
            <p:cNvSpPr txBox="1"/>
            <p:nvPr/>
          </p:nvSpPr>
          <p:spPr>
            <a:xfrm>
              <a:off x="0" y="-19050"/>
              <a:ext cx="5024019" cy="948377"/>
            </a:xfrm>
            <a:prstGeom prst="rect">
              <a:avLst/>
            </a:prstGeom>
          </p:spPr>
          <p:txBody>
            <a:bodyPr lIns="0" tIns="0" rIns="0" bIns="0" rtlCol="0" anchor="t"/>
            <a:lstStyle/>
            <a:p>
              <a:pPr algn="l">
                <a:lnSpc>
                  <a:spcPts val="3811"/>
                </a:lnSpc>
              </a:pPr>
              <a:r>
                <a:rPr lang="en-US" sz="3049" b="1">
                  <a:solidFill>
                    <a:srgbClr val="121278"/>
                  </a:solidFill>
                  <a:latin typeface="Tlab 돋움 미디움 Bold"/>
                  <a:ea typeface="Tlab 돋움 미디움 Bold"/>
                  <a:cs typeface="Tlab 돋움 미디움 Bold"/>
                  <a:sym typeface="Tlab 돋움 미디움 Bold"/>
                </a:rPr>
                <a:t>JS</a:t>
              </a:r>
            </a:p>
          </p:txBody>
        </p:sp>
      </p:grpSp>
      <p:grpSp>
        <p:nvGrpSpPr>
          <p:cNvPr id="24" name="Group 24"/>
          <p:cNvGrpSpPr/>
          <p:nvPr/>
        </p:nvGrpSpPr>
        <p:grpSpPr>
          <a:xfrm>
            <a:off x="1028700" y="7583647"/>
            <a:ext cx="7580727" cy="763216"/>
            <a:chOff x="0" y="-95249"/>
            <a:chExt cx="10107636" cy="1017622"/>
          </a:xfrm>
        </p:grpSpPr>
        <p:sp>
          <p:nvSpPr>
            <p:cNvPr id="25" name="Freeform 25"/>
            <p:cNvSpPr/>
            <p:nvPr/>
          </p:nvSpPr>
          <p:spPr>
            <a:xfrm>
              <a:off x="0" y="0"/>
              <a:ext cx="10107636" cy="922373"/>
            </a:xfrm>
            <a:custGeom>
              <a:avLst/>
              <a:gdLst/>
              <a:ahLst/>
              <a:cxnLst/>
              <a:rect l="l" t="t" r="r" b="b"/>
              <a:pathLst>
                <a:path w="10107636" h="922373">
                  <a:moveTo>
                    <a:pt x="0" y="0"/>
                  </a:moveTo>
                  <a:lnTo>
                    <a:pt x="10107636" y="0"/>
                  </a:lnTo>
                  <a:lnTo>
                    <a:pt x="10107636" y="922373"/>
                  </a:lnTo>
                  <a:lnTo>
                    <a:pt x="0" y="922373"/>
                  </a:lnTo>
                  <a:close/>
                </a:path>
              </a:pathLst>
            </a:custGeom>
            <a:solidFill>
              <a:srgbClr val="000000">
                <a:alpha val="0"/>
              </a:srgbClr>
            </a:solidFill>
          </p:spPr>
        </p:sp>
        <p:sp>
          <p:nvSpPr>
            <p:cNvPr id="26" name="TextBox 26"/>
            <p:cNvSpPr txBox="1"/>
            <p:nvPr/>
          </p:nvSpPr>
          <p:spPr>
            <a:xfrm>
              <a:off x="1" y="-95249"/>
              <a:ext cx="9526872" cy="1017622"/>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ユーザーインタラクション処理、</a:t>
              </a:r>
              <a:r>
                <a:rPr lang="en-US" altLang="ja-JP"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Ajax</a:t>
              </a: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による非同期通信の実現</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27" name="Group 27"/>
          <p:cNvGrpSpPr/>
          <p:nvPr/>
        </p:nvGrpSpPr>
        <p:grpSpPr>
          <a:xfrm>
            <a:off x="8874899" y="3876628"/>
            <a:ext cx="7876993" cy="4371731"/>
            <a:chOff x="0" y="0"/>
            <a:chExt cx="10502657" cy="5828975"/>
          </a:xfrm>
        </p:grpSpPr>
        <p:sp>
          <p:nvSpPr>
            <p:cNvPr id="28" name="Freeform 28"/>
            <p:cNvSpPr/>
            <p:nvPr/>
          </p:nvSpPr>
          <p:spPr>
            <a:xfrm>
              <a:off x="0" y="0"/>
              <a:ext cx="10502646" cy="5828919"/>
            </a:xfrm>
            <a:custGeom>
              <a:avLst/>
              <a:gdLst/>
              <a:ahLst/>
              <a:cxnLst/>
              <a:rect l="l" t="t" r="r" b="b"/>
              <a:pathLst>
                <a:path w="10502646" h="5828919">
                  <a:moveTo>
                    <a:pt x="0" y="0"/>
                  </a:moveTo>
                  <a:lnTo>
                    <a:pt x="10502646" y="0"/>
                  </a:lnTo>
                  <a:lnTo>
                    <a:pt x="10502646" y="5828919"/>
                  </a:lnTo>
                  <a:lnTo>
                    <a:pt x="0" y="5828919"/>
                  </a:lnTo>
                  <a:lnTo>
                    <a:pt x="0" y="0"/>
                  </a:lnTo>
                  <a:close/>
                </a:path>
              </a:pathLst>
            </a:custGeom>
            <a:blipFill>
              <a:blip r:embed="rId2"/>
              <a:stretch>
                <a:fillRect l="-57" r="-57"/>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992238" y="1897409"/>
            <a:ext cx="13302718" cy="1048305"/>
            <a:chOff x="0" y="0"/>
            <a:chExt cx="17736957" cy="1397740"/>
          </a:xfrm>
        </p:grpSpPr>
        <p:sp>
          <p:nvSpPr>
            <p:cNvPr id="7" name="Freeform 7"/>
            <p:cNvSpPr/>
            <p:nvPr/>
          </p:nvSpPr>
          <p:spPr>
            <a:xfrm>
              <a:off x="0" y="0"/>
              <a:ext cx="17736958" cy="1397740"/>
            </a:xfrm>
            <a:custGeom>
              <a:avLst/>
              <a:gdLst/>
              <a:ahLst/>
              <a:cxnLst/>
              <a:rect l="l" t="t" r="r" b="b"/>
              <a:pathLst>
                <a:path w="17736958" h="1397740">
                  <a:moveTo>
                    <a:pt x="0" y="0"/>
                  </a:moveTo>
                  <a:lnTo>
                    <a:pt x="17736958" y="0"/>
                  </a:lnTo>
                  <a:lnTo>
                    <a:pt x="17736958" y="1397740"/>
                  </a:lnTo>
                  <a:lnTo>
                    <a:pt x="0" y="1397740"/>
                  </a:lnTo>
                  <a:close/>
                </a:path>
              </a:pathLst>
            </a:custGeom>
            <a:solidFill>
              <a:srgbClr val="000000">
                <a:alpha val="0"/>
              </a:srgbClr>
            </a:solidFill>
          </p:spPr>
        </p:sp>
        <p:sp>
          <p:nvSpPr>
            <p:cNvPr id="8" name="TextBox 8"/>
            <p:cNvSpPr txBox="1"/>
            <p:nvPr/>
          </p:nvSpPr>
          <p:spPr>
            <a:xfrm>
              <a:off x="0" y="-28575"/>
              <a:ext cx="17736957" cy="1426315"/>
            </a:xfrm>
            <a:prstGeom prst="rect">
              <a:avLst/>
            </a:prstGeom>
          </p:spPr>
          <p:txBody>
            <a:bodyPr lIns="0" tIns="0" rIns="0" bIns="0" rtlCol="0" anchor="t"/>
            <a:lstStyle/>
            <a:p>
              <a:pPr algn="l">
                <a:lnSpc>
                  <a:spcPts val="6936"/>
                </a:lnSpc>
              </a:pPr>
              <a:r>
                <a:rPr lang="ja-JP" altLang="en-US" sz="5562" b="1" dirty="0">
                  <a:solidFill>
                    <a:srgbClr val="41A4FF"/>
                  </a:solidFill>
                  <a:latin typeface="BIZ UDGothic" panose="020B0400000000000000" pitchFamily="33" charset="-128"/>
                  <a:ea typeface="BIZ UDGothic" panose="020B0400000000000000" pitchFamily="33" charset="-128"/>
                  <a:cs typeface="210 밀레니얼"/>
                  <a:sym typeface="210 밀레니얼"/>
                </a:rPr>
                <a:t>技術的詳細</a:t>
              </a:r>
              <a:r>
                <a:rPr lang="en-US" altLang="ja-JP" sz="5562" b="1" dirty="0">
                  <a:solidFill>
                    <a:srgbClr val="41A4FF"/>
                  </a:solidFill>
                  <a:latin typeface="BIZ UDGothic" panose="020B0400000000000000" pitchFamily="33" charset="-128"/>
                  <a:ea typeface="BIZ UDGothic" panose="020B0400000000000000" pitchFamily="33" charset="-128"/>
                  <a:cs typeface="210 밀레니얼"/>
                  <a:sym typeface="210 밀레니얼"/>
                </a:rPr>
                <a:t>: </a:t>
              </a:r>
              <a:r>
                <a:rPr lang="en-US" sz="5562" b="1" dirty="0">
                  <a:solidFill>
                    <a:srgbClr val="41A4FF"/>
                  </a:solidFill>
                  <a:latin typeface="210 밀레니얼" panose="020B0600000101010101" charset="-127"/>
                  <a:ea typeface="210 밀레니얼" panose="020B0600000101010101" charset="-127"/>
                  <a:cs typeface="210 밀레니얼"/>
                  <a:sym typeface="210 밀레니얼"/>
                </a:rPr>
                <a:t>Server &amp; DB</a:t>
              </a:r>
            </a:p>
          </p:txBody>
        </p:sp>
      </p:grpSp>
      <p:grpSp>
        <p:nvGrpSpPr>
          <p:cNvPr id="9" name="Group 9"/>
          <p:cNvGrpSpPr/>
          <p:nvPr/>
        </p:nvGrpSpPr>
        <p:grpSpPr>
          <a:xfrm>
            <a:off x="1028700" y="4231681"/>
            <a:ext cx="3544044" cy="579436"/>
            <a:chOff x="0" y="0"/>
            <a:chExt cx="4725392" cy="772582"/>
          </a:xfrm>
        </p:grpSpPr>
        <p:sp>
          <p:nvSpPr>
            <p:cNvPr id="10" name="Freeform 10"/>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11" name="TextBox 11"/>
            <p:cNvSpPr txBox="1"/>
            <p:nvPr/>
          </p:nvSpPr>
          <p:spPr>
            <a:xfrm>
              <a:off x="0" y="-19050"/>
              <a:ext cx="4725392" cy="791632"/>
            </a:xfrm>
            <a:prstGeom prst="rect">
              <a:avLst/>
            </a:prstGeom>
          </p:spPr>
          <p:txBody>
            <a:bodyPr lIns="0" tIns="0" rIns="0" bIns="0" rtlCol="0" anchor="t"/>
            <a:lstStyle/>
            <a:p>
              <a:pPr algn="l">
                <a:lnSpc>
                  <a:spcPts val="3436"/>
                </a:lnSpc>
              </a:pPr>
              <a:r>
                <a:rPr lang="en-US" sz="2750" b="1" dirty="0">
                  <a:solidFill>
                    <a:srgbClr val="121278"/>
                  </a:solidFill>
                  <a:latin typeface="Tlab 돋움 미디움 Bold"/>
                  <a:ea typeface="Tlab 돋움 미디움 Bold"/>
                  <a:cs typeface="Tlab 돋움 미디움 Bold"/>
                  <a:sym typeface="Tlab 돋움 미디움 Bold"/>
                </a:rPr>
                <a:t>Apache Tomcat</a:t>
              </a:r>
            </a:p>
          </p:txBody>
        </p:sp>
      </p:grpSp>
      <p:grpSp>
        <p:nvGrpSpPr>
          <p:cNvPr id="12" name="Group 12"/>
          <p:cNvGrpSpPr/>
          <p:nvPr/>
        </p:nvGrpSpPr>
        <p:grpSpPr>
          <a:xfrm>
            <a:off x="992238" y="4883035"/>
            <a:ext cx="7805886" cy="1503761"/>
            <a:chOff x="0" y="0"/>
            <a:chExt cx="10407848" cy="2005014"/>
          </a:xfrm>
        </p:grpSpPr>
        <p:sp>
          <p:nvSpPr>
            <p:cNvPr id="13" name="Freeform 13"/>
            <p:cNvSpPr/>
            <p:nvPr/>
          </p:nvSpPr>
          <p:spPr>
            <a:xfrm>
              <a:off x="0" y="0"/>
              <a:ext cx="10407848" cy="2005014"/>
            </a:xfrm>
            <a:custGeom>
              <a:avLst/>
              <a:gdLst/>
              <a:ahLst/>
              <a:cxnLst/>
              <a:rect l="l" t="t" r="r" b="b"/>
              <a:pathLst>
                <a:path w="10407848" h="2005014">
                  <a:moveTo>
                    <a:pt x="0" y="0"/>
                  </a:moveTo>
                  <a:lnTo>
                    <a:pt x="10407848" y="0"/>
                  </a:lnTo>
                  <a:lnTo>
                    <a:pt x="10407848" y="2005014"/>
                  </a:lnTo>
                  <a:lnTo>
                    <a:pt x="0" y="2005014"/>
                  </a:lnTo>
                  <a:close/>
                </a:path>
              </a:pathLst>
            </a:custGeom>
            <a:solidFill>
              <a:srgbClr val="000000">
                <a:alpha val="0"/>
              </a:srgbClr>
            </a:solidFill>
          </p:spPr>
        </p:sp>
        <p:sp>
          <p:nvSpPr>
            <p:cNvPr id="14" name="TextBox 14"/>
            <p:cNvSpPr txBox="1"/>
            <p:nvPr/>
          </p:nvSpPr>
          <p:spPr>
            <a:xfrm>
              <a:off x="0" y="-95250"/>
              <a:ext cx="10407848" cy="2100264"/>
            </a:xfrm>
            <a:prstGeom prst="rect">
              <a:avLst/>
            </a:prstGeom>
          </p:spPr>
          <p:txBody>
            <a:bodyPr lIns="0" tIns="0" rIns="0" bIns="0" rtlCol="0" anchor="t"/>
            <a:lstStyle/>
            <a:p>
              <a:pPr algn="l">
                <a:lnSpc>
                  <a:spcPts val="3561"/>
                </a:lnSpc>
              </a:pPr>
              <a:r>
                <a:rPr lang="en-US" altLang="ja-JP"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Tomcat 8.5</a:t>
              </a: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を使用して</a:t>
              </a:r>
              <a:r>
                <a:rPr lang="en-US" altLang="ja-JP"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Java Servlet</a:t>
              </a: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及び</a:t>
              </a:r>
              <a:r>
                <a:rPr lang="en-US" altLang="ja-JP"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JSP</a:t>
              </a: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コンテナ環境を提供、映画レビューウェブアプリケーションの配布及び実行を担当し、</a:t>
              </a:r>
              <a:r>
                <a:rPr lang="en-US" altLang="ja-JP"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HTTP</a:t>
              </a: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要請を処理してウェブページを動的に生成</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15" name="Group 15"/>
          <p:cNvGrpSpPr/>
          <p:nvPr/>
        </p:nvGrpSpPr>
        <p:grpSpPr>
          <a:xfrm>
            <a:off x="9499401" y="4231681"/>
            <a:ext cx="3544044" cy="579436"/>
            <a:chOff x="0" y="0"/>
            <a:chExt cx="4725392" cy="772582"/>
          </a:xfrm>
        </p:grpSpPr>
        <p:sp>
          <p:nvSpPr>
            <p:cNvPr id="16" name="Freeform 16"/>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17" name="TextBox 17"/>
            <p:cNvSpPr txBox="1"/>
            <p:nvPr/>
          </p:nvSpPr>
          <p:spPr>
            <a:xfrm>
              <a:off x="0" y="-19050"/>
              <a:ext cx="4725392" cy="791632"/>
            </a:xfrm>
            <a:prstGeom prst="rect">
              <a:avLst/>
            </a:prstGeom>
          </p:spPr>
          <p:txBody>
            <a:bodyPr lIns="0" tIns="0" rIns="0" bIns="0" rtlCol="0" anchor="t"/>
            <a:lstStyle/>
            <a:p>
              <a:pPr algn="l">
                <a:lnSpc>
                  <a:spcPts val="3436"/>
                </a:lnSpc>
              </a:pPr>
              <a:r>
                <a:rPr lang="en-US" sz="2750" b="1">
                  <a:solidFill>
                    <a:srgbClr val="121278"/>
                  </a:solidFill>
                  <a:latin typeface="Tlab 돋움 미디움 Bold"/>
                  <a:ea typeface="Tlab 돋움 미디움 Bold"/>
                  <a:cs typeface="Tlab 돋움 미디움 Bold"/>
                  <a:sym typeface="Tlab 돋움 미디움 Bold"/>
                </a:rPr>
                <a:t>Oracle Database</a:t>
              </a:r>
            </a:p>
          </p:txBody>
        </p:sp>
      </p:grpSp>
      <p:grpSp>
        <p:nvGrpSpPr>
          <p:cNvPr id="18" name="Group 18"/>
          <p:cNvGrpSpPr/>
          <p:nvPr/>
        </p:nvGrpSpPr>
        <p:grpSpPr>
          <a:xfrm>
            <a:off x="9499401" y="4883036"/>
            <a:ext cx="7982868" cy="1957386"/>
            <a:chOff x="0" y="0"/>
            <a:chExt cx="10643824" cy="2609849"/>
          </a:xfrm>
        </p:grpSpPr>
        <p:sp>
          <p:nvSpPr>
            <p:cNvPr id="19" name="Freeform 19"/>
            <p:cNvSpPr/>
            <p:nvPr/>
          </p:nvSpPr>
          <p:spPr>
            <a:xfrm>
              <a:off x="0" y="0"/>
              <a:ext cx="10643824" cy="2609849"/>
            </a:xfrm>
            <a:custGeom>
              <a:avLst/>
              <a:gdLst/>
              <a:ahLst/>
              <a:cxnLst/>
              <a:rect l="l" t="t" r="r" b="b"/>
              <a:pathLst>
                <a:path w="10643824" h="2609849">
                  <a:moveTo>
                    <a:pt x="0" y="0"/>
                  </a:moveTo>
                  <a:lnTo>
                    <a:pt x="10643824" y="0"/>
                  </a:lnTo>
                  <a:lnTo>
                    <a:pt x="10643824" y="2609849"/>
                  </a:lnTo>
                  <a:lnTo>
                    <a:pt x="0" y="2609849"/>
                  </a:lnTo>
                  <a:close/>
                </a:path>
              </a:pathLst>
            </a:custGeom>
            <a:solidFill>
              <a:srgbClr val="000000">
                <a:alpha val="0"/>
              </a:srgbClr>
            </a:solidFill>
          </p:spPr>
        </p:sp>
        <p:sp>
          <p:nvSpPr>
            <p:cNvPr id="20" name="TextBox 20"/>
            <p:cNvSpPr txBox="1"/>
            <p:nvPr/>
          </p:nvSpPr>
          <p:spPr>
            <a:xfrm>
              <a:off x="0" y="-95250"/>
              <a:ext cx="10643824" cy="2705099"/>
            </a:xfrm>
            <a:prstGeom prst="rect">
              <a:avLst/>
            </a:prstGeom>
          </p:spPr>
          <p:txBody>
            <a:bodyPr lIns="0" tIns="0" rIns="0" bIns="0" rtlCol="0" anchor="t"/>
            <a:lstStyle/>
            <a:p>
              <a:pPr algn="l">
                <a:lnSpc>
                  <a:spcPts val="3561"/>
                </a:lnSpc>
              </a:pPr>
              <a:r>
                <a:rPr lang="en-US" altLang="ja-JP" sz="2187" dirty="0">
                  <a:solidFill>
                    <a:srgbClr val="534848"/>
                  </a:solidFill>
                  <a:latin typeface="Tlab 돋움 레귤러"/>
                  <a:ea typeface="Tlab 돋움 레귤러"/>
                  <a:cs typeface="Tlab 돋움 레귤러"/>
                  <a:sym typeface="Tlab 돋움 레귤러"/>
                </a:rPr>
                <a:t>Oracle Database</a:t>
              </a:r>
              <a:r>
                <a:rPr lang="ja-JP" altLang="en-US" sz="2187" dirty="0">
                  <a:solidFill>
                    <a:srgbClr val="534848"/>
                  </a:solidFill>
                  <a:latin typeface="Tlab 돋움 레귤러"/>
                  <a:ea typeface="Tlab 돋움 레귤러"/>
                  <a:cs typeface="Tlab 돋움 레귤러"/>
                  <a:sym typeface="Tlab 돋움 레귤러"/>
                </a:rPr>
                <a:t>を使用して、映画情報、ユーザーアカウント、レビューデータなどの重要なデータを安全に保存</a:t>
              </a:r>
              <a:r>
                <a:rPr lang="en-US" altLang="ja-JP" sz="2187" dirty="0">
                  <a:solidFill>
                    <a:srgbClr val="534848"/>
                  </a:solidFill>
                  <a:latin typeface="Tlab 돋움 레귤러"/>
                  <a:ea typeface="Tlab 돋움 레귤러"/>
                  <a:cs typeface="Tlab 돋움 레귤러"/>
                  <a:sym typeface="Tlab 돋움 레귤러"/>
                </a:rPr>
                <a:t>·</a:t>
              </a:r>
              <a:r>
                <a:rPr lang="ja-JP" altLang="en-US" sz="2187" dirty="0">
                  <a:solidFill>
                    <a:srgbClr val="534848"/>
                  </a:solidFill>
                  <a:latin typeface="Tlab 돋움 레귤러"/>
                  <a:ea typeface="Tlab 돋움 레귤러"/>
                  <a:cs typeface="Tlab 돋움 레귤러"/>
                  <a:sym typeface="Tlab 돋움 레귤러"/>
                </a:rPr>
                <a:t>管理する。 </a:t>
              </a:r>
              <a:r>
                <a:rPr lang="en-US" altLang="ja-JP" sz="2187" dirty="0">
                  <a:solidFill>
                    <a:srgbClr val="534848"/>
                  </a:solidFill>
                  <a:latin typeface="Tlab 돋움 레귤러"/>
                  <a:ea typeface="Tlab 돋움 레귤러"/>
                  <a:cs typeface="Tlab 돋움 레귤러"/>
                  <a:sym typeface="Tlab 돋움 레귤러"/>
                </a:rPr>
                <a:t>SQL</a:t>
              </a:r>
              <a:r>
                <a:rPr lang="ja-JP" altLang="en-US" sz="2187" dirty="0">
                  <a:solidFill>
                    <a:srgbClr val="534848"/>
                  </a:solidFill>
                  <a:latin typeface="Tlab 돋움 레귤러"/>
                  <a:ea typeface="Tlab 돋움 레귤러"/>
                  <a:cs typeface="Tlab 돋움 레귤러"/>
                  <a:sym typeface="Tlab 돋움 레귤러"/>
                </a:rPr>
                <a:t>クエリを通じてデータに効率的にアクセスし、トランザクション管理を通じてデータの完全性を保障</a:t>
              </a:r>
              <a:endParaRPr lang="en-US" sz="2187" dirty="0">
                <a:solidFill>
                  <a:srgbClr val="534848"/>
                </a:solidFill>
                <a:latin typeface="Tlab 돋움 레귤러"/>
                <a:ea typeface="Tlab 돋움 레귤러"/>
                <a:cs typeface="Tlab 돋움 레귤러"/>
                <a:sym typeface="Tlab 돋움 레귤러"/>
              </a:endParaRPr>
            </a:p>
          </p:txBody>
        </p:sp>
      </p:grpSp>
      <p:grpSp>
        <p:nvGrpSpPr>
          <p:cNvPr id="21" name="Group 21"/>
          <p:cNvGrpSpPr/>
          <p:nvPr/>
        </p:nvGrpSpPr>
        <p:grpSpPr>
          <a:xfrm>
            <a:off x="992238" y="6909665"/>
            <a:ext cx="7107888" cy="2846421"/>
            <a:chOff x="0" y="0"/>
            <a:chExt cx="9477184" cy="3795228"/>
          </a:xfrm>
        </p:grpSpPr>
        <p:sp>
          <p:nvSpPr>
            <p:cNvPr id="22" name="Freeform 22"/>
            <p:cNvSpPr/>
            <p:nvPr/>
          </p:nvSpPr>
          <p:spPr>
            <a:xfrm>
              <a:off x="0" y="0"/>
              <a:ext cx="9477121" cy="3795268"/>
            </a:xfrm>
            <a:custGeom>
              <a:avLst/>
              <a:gdLst/>
              <a:ahLst/>
              <a:cxnLst/>
              <a:rect l="l" t="t" r="r" b="b"/>
              <a:pathLst>
                <a:path w="9477121" h="3795268">
                  <a:moveTo>
                    <a:pt x="0" y="0"/>
                  </a:moveTo>
                  <a:lnTo>
                    <a:pt x="9477121" y="0"/>
                  </a:lnTo>
                  <a:lnTo>
                    <a:pt x="9477121" y="3795268"/>
                  </a:lnTo>
                  <a:lnTo>
                    <a:pt x="0" y="3795268"/>
                  </a:lnTo>
                  <a:lnTo>
                    <a:pt x="0" y="0"/>
                  </a:lnTo>
                  <a:close/>
                </a:path>
              </a:pathLst>
            </a:custGeom>
            <a:blipFill>
              <a:blip r:embed="rId2"/>
              <a:stretch>
                <a:fillRect t="-12428" b="-12427"/>
              </a:stretch>
            </a:blipFill>
          </p:spPr>
        </p:sp>
      </p:grpSp>
      <p:grpSp>
        <p:nvGrpSpPr>
          <p:cNvPr id="23" name="Group 23"/>
          <p:cNvGrpSpPr/>
          <p:nvPr/>
        </p:nvGrpSpPr>
        <p:grpSpPr>
          <a:xfrm>
            <a:off x="9355604" y="6704565"/>
            <a:ext cx="8270463" cy="2844364"/>
            <a:chOff x="0" y="0"/>
            <a:chExt cx="11027284" cy="3792485"/>
          </a:xfrm>
        </p:grpSpPr>
        <p:sp>
          <p:nvSpPr>
            <p:cNvPr id="24" name="Freeform 24"/>
            <p:cNvSpPr/>
            <p:nvPr/>
          </p:nvSpPr>
          <p:spPr>
            <a:xfrm>
              <a:off x="0" y="0"/>
              <a:ext cx="11027283" cy="3792474"/>
            </a:xfrm>
            <a:custGeom>
              <a:avLst/>
              <a:gdLst/>
              <a:ahLst/>
              <a:cxnLst/>
              <a:rect l="l" t="t" r="r" b="b"/>
              <a:pathLst>
                <a:path w="11027283" h="3792474">
                  <a:moveTo>
                    <a:pt x="0" y="0"/>
                  </a:moveTo>
                  <a:lnTo>
                    <a:pt x="11027283" y="0"/>
                  </a:lnTo>
                  <a:lnTo>
                    <a:pt x="11027283" y="3792474"/>
                  </a:lnTo>
                  <a:lnTo>
                    <a:pt x="0" y="3792474"/>
                  </a:lnTo>
                  <a:lnTo>
                    <a:pt x="0" y="0"/>
                  </a:lnTo>
                  <a:close/>
                </a:path>
              </a:pathLst>
            </a:custGeom>
            <a:blipFill>
              <a:blip r:embed="rId3"/>
              <a:stretch>
                <a:fillRect t="-29012" b="-29013"/>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0" y="0"/>
            <a:ext cx="18288000" cy="2053971"/>
            <a:chOff x="0" y="0"/>
            <a:chExt cx="24384000" cy="2738628"/>
          </a:xfrm>
        </p:grpSpPr>
        <p:sp>
          <p:nvSpPr>
            <p:cNvPr id="7" name="Freeform 7" descr="preencoded.png"/>
            <p:cNvSpPr/>
            <p:nvPr/>
          </p:nvSpPr>
          <p:spPr>
            <a:xfrm>
              <a:off x="0" y="0"/>
              <a:ext cx="24384000" cy="2738628"/>
            </a:xfrm>
            <a:custGeom>
              <a:avLst/>
              <a:gdLst/>
              <a:ahLst/>
              <a:cxnLst/>
              <a:rect l="l" t="t" r="r" b="b"/>
              <a:pathLst>
                <a:path w="24384000" h="2738628">
                  <a:moveTo>
                    <a:pt x="0" y="0"/>
                  </a:moveTo>
                  <a:lnTo>
                    <a:pt x="24384000" y="0"/>
                  </a:lnTo>
                  <a:lnTo>
                    <a:pt x="24384000" y="2738628"/>
                  </a:lnTo>
                  <a:lnTo>
                    <a:pt x="0" y="2738628"/>
                  </a:lnTo>
                  <a:lnTo>
                    <a:pt x="0" y="0"/>
                  </a:lnTo>
                  <a:close/>
                </a:path>
              </a:pathLst>
            </a:custGeom>
            <a:blipFill>
              <a:blip r:embed="rId2"/>
              <a:stretch>
                <a:fillRect t="-83" b="-83"/>
              </a:stretch>
            </a:blipFill>
          </p:spPr>
        </p:sp>
      </p:grpSp>
      <p:grpSp>
        <p:nvGrpSpPr>
          <p:cNvPr id="8" name="Group 8"/>
          <p:cNvGrpSpPr/>
          <p:nvPr/>
        </p:nvGrpSpPr>
        <p:grpSpPr>
          <a:xfrm>
            <a:off x="575072" y="2491531"/>
            <a:ext cx="9227641" cy="589995"/>
            <a:chOff x="0" y="0"/>
            <a:chExt cx="12303521" cy="786660"/>
          </a:xfrm>
        </p:grpSpPr>
        <p:sp>
          <p:nvSpPr>
            <p:cNvPr id="9" name="Freeform 9"/>
            <p:cNvSpPr/>
            <p:nvPr/>
          </p:nvSpPr>
          <p:spPr>
            <a:xfrm>
              <a:off x="0" y="0"/>
              <a:ext cx="12303521" cy="786660"/>
            </a:xfrm>
            <a:custGeom>
              <a:avLst/>
              <a:gdLst/>
              <a:ahLst/>
              <a:cxnLst/>
              <a:rect l="l" t="t" r="r" b="b"/>
              <a:pathLst>
                <a:path w="12303521" h="786660">
                  <a:moveTo>
                    <a:pt x="0" y="0"/>
                  </a:moveTo>
                  <a:lnTo>
                    <a:pt x="12303521" y="0"/>
                  </a:lnTo>
                  <a:lnTo>
                    <a:pt x="12303521" y="786660"/>
                  </a:lnTo>
                  <a:lnTo>
                    <a:pt x="0" y="786660"/>
                  </a:lnTo>
                  <a:close/>
                </a:path>
              </a:pathLst>
            </a:custGeom>
            <a:solidFill>
              <a:srgbClr val="000000">
                <a:alpha val="0"/>
              </a:srgbClr>
            </a:solidFill>
          </p:spPr>
        </p:sp>
        <p:sp>
          <p:nvSpPr>
            <p:cNvPr id="10" name="TextBox 10"/>
            <p:cNvSpPr txBox="1"/>
            <p:nvPr/>
          </p:nvSpPr>
          <p:spPr>
            <a:xfrm>
              <a:off x="0" y="-9525"/>
              <a:ext cx="12303521" cy="796185"/>
            </a:xfrm>
            <a:prstGeom prst="rect">
              <a:avLst/>
            </a:prstGeom>
          </p:spPr>
          <p:txBody>
            <a:bodyPr lIns="0" tIns="0" rIns="0" bIns="0" rtlCol="0" anchor="t"/>
            <a:lstStyle/>
            <a:p>
              <a:pPr algn="l">
                <a:lnSpc>
                  <a:spcPts val="3998"/>
                </a:lnSpc>
              </a:pPr>
              <a:r>
                <a:rPr lang="ja-JP" altLang="en-US" sz="3186" b="1" dirty="0">
                  <a:solidFill>
                    <a:srgbClr val="41A4FF"/>
                  </a:solidFill>
                  <a:latin typeface="210 밀레니얼"/>
                  <a:ea typeface="BIZ UDGothic" panose="020B0400000000000000" pitchFamily="33" charset="-128"/>
                  <a:cs typeface="210 밀레니얼"/>
                  <a:sym typeface="210 밀레니얼"/>
                </a:rPr>
                <a:t>技術的詳細</a:t>
              </a:r>
              <a:r>
                <a:rPr lang="en-US" altLang="ja-JP" sz="3186" b="1" dirty="0">
                  <a:solidFill>
                    <a:srgbClr val="41A4FF"/>
                  </a:solidFill>
                  <a:latin typeface="210 밀레니얼"/>
                  <a:ea typeface="210 밀레니얼"/>
                  <a:cs typeface="210 밀레니얼"/>
                  <a:sym typeface="210 밀레니얼"/>
                </a:rPr>
                <a:t>: </a:t>
              </a:r>
              <a:r>
                <a:rPr lang="en-US" sz="3186" b="1" dirty="0">
                  <a:solidFill>
                    <a:srgbClr val="41A4FF"/>
                  </a:solidFill>
                  <a:latin typeface="210 밀레니얼"/>
                  <a:ea typeface="210 밀레니얼"/>
                  <a:cs typeface="210 밀레니얼"/>
                  <a:sym typeface="210 밀레니얼"/>
                </a:rPr>
                <a:t>Back-End</a:t>
              </a:r>
            </a:p>
          </p:txBody>
        </p:sp>
      </p:grpSp>
      <p:grpSp>
        <p:nvGrpSpPr>
          <p:cNvPr id="11" name="Group 11"/>
          <p:cNvGrpSpPr/>
          <p:nvPr/>
        </p:nvGrpSpPr>
        <p:grpSpPr>
          <a:xfrm>
            <a:off x="9134475" y="3265735"/>
            <a:ext cx="19050" cy="6572250"/>
            <a:chOff x="0" y="0"/>
            <a:chExt cx="25400" cy="8763000"/>
          </a:xfrm>
        </p:grpSpPr>
        <p:sp>
          <p:nvSpPr>
            <p:cNvPr id="12" name="Freeform 12"/>
            <p:cNvSpPr/>
            <p:nvPr/>
          </p:nvSpPr>
          <p:spPr>
            <a:xfrm>
              <a:off x="0" y="0"/>
              <a:ext cx="25400" cy="8763000"/>
            </a:xfrm>
            <a:custGeom>
              <a:avLst/>
              <a:gdLst/>
              <a:ahLst/>
              <a:cxnLst/>
              <a:rect l="l" t="t" r="r" b="b"/>
              <a:pathLst>
                <a:path w="25400" h="8763000">
                  <a:moveTo>
                    <a:pt x="0" y="12700"/>
                  </a:moveTo>
                  <a:cubicBezTo>
                    <a:pt x="0" y="5715"/>
                    <a:pt x="5715" y="0"/>
                    <a:pt x="12700" y="0"/>
                  </a:cubicBezTo>
                  <a:cubicBezTo>
                    <a:pt x="19685" y="0"/>
                    <a:pt x="25400" y="5715"/>
                    <a:pt x="25400" y="12700"/>
                  </a:cubicBezTo>
                  <a:lnTo>
                    <a:pt x="25400" y="8750300"/>
                  </a:lnTo>
                  <a:cubicBezTo>
                    <a:pt x="25400" y="8757285"/>
                    <a:pt x="19685" y="8763000"/>
                    <a:pt x="12700" y="8763000"/>
                  </a:cubicBezTo>
                  <a:cubicBezTo>
                    <a:pt x="5715" y="8763000"/>
                    <a:pt x="0" y="8757285"/>
                    <a:pt x="0" y="8750300"/>
                  </a:cubicBezTo>
                  <a:close/>
                </a:path>
              </a:pathLst>
            </a:custGeom>
            <a:solidFill>
              <a:srgbClr val="4899EF"/>
            </a:solidFill>
          </p:spPr>
        </p:sp>
      </p:grpSp>
      <p:grpSp>
        <p:nvGrpSpPr>
          <p:cNvPr id="13" name="Group 13"/>
          <p:cNvGrpSpPr/>
          <p:nvPr/>
        </p:nvGrpSpPr>
        <p:grpSpPr>
          <a:xfrm>
            <a:off x="8485286" y="3625900"/>
            <a:ext cx="492919" cy="19050"/>
            <a:chOff x="0" y="0"/>
            <a:chExt cx="657225" cy="25400"/>
          </a:xfrm>
        </p:grpSpPr>
        <p:sp>
          <p:nvSpPr>
            <p:cNvPr id="14" name="Freeform 14"/>
            <p:cNvSpPr/>
            <p:nvPr/>
          </p:nvSpPr>
          <p:spPr>
            <a:xfrm>
              <a:off x="0" y="0"/>
              <a:ext cx="657225" cy="25400"/>
            </a:xfrm>
            <a:custGeom>
              <a:avLst/>
              <a:gdLst/>
              <a:ahLst/>
              <a:cxnLst/>
              <a:rect l="l" t="t" r="r" b="b"/>
              <a:pathLst>
                <a:path w="657225" h="25400">
                  <a:moveTo>
                    <a:pt x="0" y="12700"/>
                  </a:moveTo>
                  <a:cubicBezTo>
                    <a:pt x="0" y="5715"/>
                    <a:pt x="5715" y="0"/>
                    <a:pt x="12700" y="0"/>
                  </a:cubicBezTo>
                  <a:lnTo>
                    <a:pt x="644525" y="0"/>
                  </a:lnTo>
                  <a:cubicBezTo>
                    <a:pt x="651510" y="0"/>
                    <a:pt x="657225" y="5715"/>
                    <a:pt x="657225" y="12700"/>
                  </a:cubicBezTo>
                  <a:cubicBezTo>
                    <a:pt x="657225" y="19685"/>
                    <a:pt x="651510" y="25400"/>
                    <a:pt x="644525" y="25400"/>
                  </a:cubicBezTo>
                  <a:lnTo>
                    <a:pt x="12700" y="25400"/>
                  </a:lnTo>
                  <a:cubicBezTo>
                    <a:pt x="5715" y="25400"/>
                    <a:pt x="0" y="19685"/>
                    <a:pt x="0" y="12700"/>
                  </a:cubicBezTo>
                  <a:close/>
                </a:path>
              </a:pathLst>
            </a:custGeom>
            <a:solidFill>
              <a:srgbClr val="4899EF"/>
            </a:solidFill>
          </p:spPr>
        </p:sp>
      </p:grpSp>
      <p:grpSp>
        <p:nvGrpSpPr>
          <p:cNvPr id="15" name="Group 15"/>
          <p:cNvGrpSpPr/>
          <p:nvPr/>
        </p:nvGrpSpPr>
        <p:grpSpPr>
          <a:xfrm>
            <a:off x="8959155" y="3450580"/>
            <a:ext cx="369665" cy="369665"/>
            <a:chOff x="0" y="0"/>
            <a:chExt cx="492887" cy="492887"/>
          </a:xfrm>
        </p:grpSpPr>
        <p:sp>
          <p:nvSpPr>
            <p:cNvPr id="16" name="Freeform 16"/>
            <p:cNvSpPr/>
            <p:nvPr/>
          </p:nvSpPr>
          <p:spPr>
            <a:xfrm>
              <a:off x="0" y="0"/>
              <a:ext cx="492887" cy="492887"/>
            </a:xfrm>
            <a:custGeom>
              <a:avLst/>
              <a:gdLst/>
              <a:ahLst/>
              <a:cxnLst/>
              <a:rect l="l" t="t" r="r" b="b"/>
              <a:pathLst>
                <a:path w="492887" h="492887">
                  <a:moveTo>
                    <a:pt x="0" y="32893"/>
                  </a:moveTo>
                  <a:cubicBezTo>
                    <a:pt x="0" y="14732"/>
                    <a:pt x="14732" y="0"/>
                    <a:pt x="32893" y="0"/>
                  </a:cubicBezTo>
                  <a:lnTo>
                    <a:pt x="459994" y="0"/>
                  </a:lnTo>
                  <a:cubicBezTo>
                    <a:pt x="478155" y="0"/>
                    <a:pt x="492887" y="14732"/>
                    <a:pt x="492887" y="32893"/>
                  </a:cubicBezTo>
                  <a:lnTo>
                    <a:pt x="492887" y="459994"/>
                  </a:lnTo>
                  <a:cubicBezTo>
                    <a:pt x="492887" y="478155"/>
                    <a:pt x="478155" y="492887"/>
                    <a:pt x="459994" y="492887"/>
                  </a:cubicBezTo>
                  <a:lnTo>
                    <a:pt x="32893" y="492887"/>
                  </a:lnTo>
                  <a:cubicBezTo>
                    <a:pt x="14732" y="492887"/>
                    <a:pt x="0" y="478155"/>
                    <a:pt x="0" y="459994"/>
                  </a:cubicBezTo>
                  <a:close/>
                </a:path>
              </a:pathLst>
            </a:custGeom>
            <a:solidFill>
              <a:srgbClr val="C4C1C2"/>
            </a:solidFill>
          </p:spPr>
        </p:sp>
      </p:grpSp>
      <p:grpSp>
        <p:nvGrpSpPr>
          <p:cNvPr id="17" name="Group 17"/>
          <p:cNvGrpSpPr/>
          <p:nvPr/>
        </p:nvGrpSpPr>
        <p:grpSpPr>
          <a:xfrm>
            <a:off x="9020770" y="3538537"/>
            <a:ext cx="246460" cy="328612"/>
            <a:chOff x="0" y="0"/>
            <a:chExt cx="328613" cy="438149"/>
          </a:xfrm>
        </p:grpSpPr>
        <p:sp>
          <p:nvSpPr>
            <p:cNvPr id="18" name="Freeform 18"/>
            <p:cNvSpPr/>
            <p:nvPr/>
          </p:nvSpPr>
          <p:spPr>
            <a:xfrm>
              <a:off x="0" y="0"/>
              <a:ext cx="328613" cy="438149"/>
            </a:xfrm>
            <a:custGeom>
              <a:avLst/>
              <a:gdLst/>
              <a:ahLst/>
              <a:cxnLst/>
              <a:rect l="l" t="t" r="r" b="b"/>
              <a:pathLst>
                <a:path w="328613" h="438149">
                  <a:moveTo>
                    <a:pt x="0" y="0"/>
                  </a:moveTo>
                  <a:lnTo>
                    <a:pt x="328613" y="0"/>
                  </a:lnTo>
                  <a:lnTo>
                    <a:pt x="328613" y="438149"/>
                  </a:lnTo>
                  <a:lnTo>
                    <a:pt x="0" y="438149"/>
                  </a:lnTo>
                  <a:close/>
                </a:path>
              </a:pathLst>
            </a:custGeom>
            <a:solidFill>
              <a:srgbClr val="000000">
                <a:alpha val="0"/>
              </a:srgbClr>
            </a:solidFill>
          </p:spPr>
        </p:sp>
        <p:sp>
          <p:nvSpPr>
            <p:cNvPr id="19" name="TextBox 19"/>
            <p:cNvSpPr txBox="1"/>
            <p:nvPr/>
          </p:nvSpPr>
          <p:spPr>
            <a:xfrm>
              <a:off x="0" y="38100"/>
              <a:ext cx="328613" cy="400049"/>
            </a:xfrm>
            <a:prstGeom prst="rect">
              <a:avLst/>
            </a:prstGeom>
          </p:spPr>
          <p:txBody>
            <a:bodyPr lIns="0" tIns="0" rIns="0" bIns="0" rtlCol="0" anchor="t"/>
            <a:lstStyle/>
            <a:p>
              <a:pPr algn="ctr">
                <a:lnSpc>
                  <a:spcPts val="1936"/>
                </a:lnSpc>
              </a:pPr>
              <a:r>
                <a:rPr lang="en-US" sz="1937" b="1">
                  <a:solidFill>
                    <a:srgbClr val="121278"/>
                  </a:solidFill>
                  <a:latin typeface="Tlab 돋움 미디움 Bold"/>
                  <a:ea typeface="Tlab 돋움 미디움 Bold"/>
                  <a:cs typeface="Tlab 돋움 미디움 Bold"/>
                  <a:sym typeface="Tlab 돋움 미디움 Bold"/>
                </a:rPr>
                <a:t>1</a:t>
              </a:r>
            </a:p>
          </p:txBody>
        </p:sp>
      </p:grpSp>
      <p:grpSp>
        <p:nvGrpSpPr>
          <p:cNvPr id="20" name="Group 20"/>
          <p:cNvGrpSpPr/>
          <p:nvPr/>
        </p:nvGrpSpPr>
        <p:grpSpPr>
          <a:xfrm>
            <a:off x="575072" y="3706713"/>
            <a:ext cx="7747397" cy="341412"/>
            <a:chOff x="0" y="0"/>
            <a:chExt cx="10329863" cy="455215"/>
          </a:xfrm>
        </p:grpSpPr>
        <p:sp>
          <p:nvSpPr>
            <p:cNvPr id="21" name="Freeform 21"/>
            <p:cNvSpPr/>
            <p:nvPr/>
          </p:nvSpPr>
          <p:spPr>
            <a:xfrm>
              <a:off x="0" y="0"/>
              <a:ext cx="10329862" cy="455215"/>
            </a:xfrm>
            <a:custGeom>
              <a:avLst/>
              <a:gdLst/>
              <a:ahLst/>
              <a:cxnLst/>
              <a:rect l="l" t="t" r="r" b="b"/>
              <a:pathLst>
                <a:path w="10329862" h="455215">
                  <a:moveTo>
                    <a:pt x="0" y="0"/>
                  </a:moveTo>
                  <a:lnTo>
                    <a:pt x="10329862" y="0"/>
                  </a:lnTo>
                  <a:lnTo>
                    <a:pt x="10329862" y="455215"/>
                  </a:lnTo>
                  <a:lnTo>
                    <a:pt x="0" y="455215"/>
                  </a:lnTo>
                  <a:close/>
                </a:path>
              </a:pathLst>
            </a:custGeom>
            <a:solidFill>
              <a:srgbClr val="000000">
                <a:alpha val="0"/>
              </a:srgbClr>
            </a:solidFill>
          </p:spPr>
        </p:sp>
        <p:sp>
          <p:nvSpPr>
            <p:cNvPr id="22" name="TextBox 22"/>
            <p:cNvSpPr txBox="1"/>
            <p:nvPr/>
          </p:nvSpPr>
          <p:spPr>
            <a:xfrm>
              <a:off x="0" y="-57150"/>
              <a:ext cx="10329863" cy="512365"/>
            </a:xfrm>
            <a:prstGeom prst="rect">
              <a:avLst/>
            </a:prstGeom>
          </p:spPr>
          <p:txBody>
            <a:bodyPr lIns="0" tIns="0" rIns="0" bIns="0" rtlCol="0" anchor="t"/>
            <a:lstStyle/>
            <a:p>
              <a:pPr algn="r">
                <a:lnSpc>
                  <a:spcPts val="2061"/>
                </a:lnSpc>
              </a:pPr>
              <a:r>
                <a:rPr lang="ja-JP" alt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サーバー側ロジックの実装、データ処理、ユーザー認証担当</a:t>
              </a:r>
              <a:endParaRPr 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23" name="Group 23"/>
          <p:cNvGrpSpPr/>
          <p:nvPr/>
        </p:nvGrpSpPr>
        <p:grpSpPr>
          <a:xfrm>
            <a:off x="9309795" y="4447431"/>
            <a:ext cx="492919" cy="19050"/>
            <a:chOff x="0" y="0"/>
            <a:chExt cx="657225" cy="25400"/>
          </a:xfrm>
        </p:grpSpPr>
        <p:sp>
          <p:nvSpPr>
            <p:cNvPr id="24" name="Freeform 24"/>
            <p:cNvSpPr/>
            <p:nvPr/>
          </p:nvSpPr>
          <p:spPr>
            <a:xfrm>
              <a:off x="0" y="0"/>
              <a:ext cx="657225" cy="25400"/>
            </a:xfrm>
            <a:custGeom>
              <a:avLst/>
              <a:gdLst/>
              <a:ahLst/>
              <a:cxnLst/>
              <a:rect l="l" t="t" r="r" b="b"/>
              <a:pathLst>
                <a:path w="657225" h="25400">
                  <a:moveTo>
                    <a:pt x="0" y="12700"/>
                  </a:moveTo>
                  <a:cubicBezTo>
                    <a:pt x="0" y="5715"/>
                    <a:pt x="5715" y="0"/>
                    <a:pt x="12700" y="0"/>
                  </a:cubicBezTo>
                  <a:lnTo>
                    <a:pt x="644525" y="0"/>
                  </a:lnTo>
                  <a:cubicBezTo>
                    <a:pt x="651510" y="0"/>
                    <a:pt x="657225" y="5715"/>
                    <a:pt x="657225" y="12700"/>
                  </a:cubicBezTo>
                  <a:cubicBezTo>
                    <a:pt x="657225" y="19685"/>
                    <a:pt x="651510" y="25400"/>
                    <a:pt x="644525" y="25400"/>
                  </a:cubicBezTo>
                  <a:lnTo>
                    <a:pt x="12700" y="25400"/>
                  </a:lnTo>
                  <a:cubicBezTo>
                    <a:pt x="5715" y="25400"/>
                    <a:pt x="0" y="19685"/>
                    <a:pt x="0" y="12700"/>
                  </a:cubicBezTo>
                  <a:close/>
                </a:path>
              </a:pathLst>
            </a:custGeom>
            <a:solidFill>
              <a:srgbClr val="4899EF"/>
            </a:solidFill>
          </p:spPr>
        </p:sp>
      </p:grpSp>
      <p:grpSp>
        <p:nvGrpSpPr>
          <p:cNvPr id="25" name="Group 25"/>
          <p:cNvGrpSpPr/>
          <p:nvPr/>
        </p:nvGrpSpPr>
        <p:grpSpPr>
          <a:xfrm>
            <a:off x="8959155" y="4272111"/>
            <a:ext cx="369665" cy="369665"/>
            <a:chOff x="0" y="0"/>
            <a:chExt cx="492887" cy="492887"/>
          </a:xfrm>
        </p:grpSpPr>
        <p:sp>
          <p:nvSpPr>
            <p:cNvPr id="26" name="Freeform 26"/>
            <p:cNvSpPr/>
            <p:nvPr/>
          </p:nvSpPr>
          <p:spPr>
            <a:xfrm>
              <a:off x="0" y="0"/>
              <a:ext cx="492887" cy="492887"/>
            </a:xfrm>
            <a:custGeom>
              <a:avLst/>
              <a:gdLst/>
              <a:ahLst/>
              <a:cxnLst/>
              <a:rect l="l" t="t" r="r" b="b"/>
              <a:pathLst>
                <a:path w="492887" h="492887">
                  <a:moveTo>
                    <a:pt x="0" y="32893"/>
                  </a:moveTo>
                  <a:cubicBezTo>
                    <a:pt x="0" y="14732"/>
                    <a:pt x="14732" y="0"/>
                    <a:pt x="32893" y="0"/>
                  </a:cubicBezTo>
                  <a:lnTo>
                    <a:pt x="459994" y="0"/>
                  </a:lnTo>
                  <a:cubicBezTo>
                    <a:pt x="478155" y="0"/>
                    <a:pt x="492887" y="14732"/>
                    <a:pt x="492887" y="32893"/>
                  </a:cubicBezTo>
                  <a:lnTo>
                    <a:pt x="492887" y="459994"/>
                  </a:lnTo>
                  <a:cubicBezTo>
                    <a:pt x="492887" y="478155"/>
                    <a:pt x="478155" y="492887"/>
                    <a:pt x="459994" y="492887"/>
                  </a:cubicBezTo>
                  <a:lnTo>
                    <a:pt x="32893" y="492887"/>
                  </a:lnTo>
                  <a:cubicBezTo>
                    <a:pt x="14732" y="492887"/>
                    <a:pt x="0" y="478155"/>
                    <a:pt x="0" y="459994"/>
                  </a:cubicBezTo>
                  <a:close/>
                </a:path>
              </a:pathLst>
            </a:custGeom>
            <a:solidFill>
              <a:srgbClr val="C4C1C2"/>
            </a:solidFill>
          </p:spPr>
        </p:sp>
      </p:grpSp>
      <p:grpSp>
        <p:nvGrpSpPr>
          <p:cNvPr id="27" name="Group 27"/>
          <p:cNvGrpSpPr/>
          <p:nvPr/>
        </p:nvGrpSpPr>
        <p:grpSpPr>
          <a:xfrm>
            <a:off x="9020770" y="4360069"/>
            <a:ext cx="246460" cy="328612"/>
            <a:chOff x="0" y="0"/>
            <a:chExt cx="328613" cy="438149"/>
          </a:xfrm>
        </p:grpSpPr>
        <p:sp>
          <p:nvSpPr>
            <p:cNvPr id="28" name="Freeform 28"/>
            <p:cNvSpPr/>
            <p:nvPr/>
          </p:nvSpPr>
          <p:spPr>
            <a:xfrm>
              <a:off x="0" y="0"/>
              <a:ext cx="328613" cy="438149"/>
            </a:xfrm>
            <a:custGeom>
              <a:avLst/>
              <a:gdLst/>
              <a:ahLst/>
              <a:cxnLst/>
              <a:rect l="l" t="t" r="r" b="b"/>
              <a:pathLst>
                <a:path w="328613" h="438149">
                  <a:moveTo>
                    <a:pt x="0" y="0"/>
                  </a:moveTo>
                  <a:lnTo>
                    <a:pt x="328613" y="0"/>
                  </a:lnTo>
                  <a:lnTo>
                    <a:pt x="328613" y="438149"/>
                  </a:lnTo>
                  <a:lnTo>
                    <a:pt x="0" y="438149"/>
                  </a:lnTo>
                  <a:close/>
                </a:path>
              </a:pathLst>
            </a:custGeom>
            <a:solidFill>
              <a:srgbClr val="000000">
                <a:alpha val="0"/>
              </a:srgbClr>
            </a:solidFill>
          </p:spPr>
        </p:sp>
        <p:sp>
          <p:nvSpPr>
            <p:cNvPr id="29" name="TextBox 29"/>
            <p:cNvSpPr txBox="1"/>
            <p:nvPr/>
          </p:nvSpPr>
          <p:spPr>
            <a:xfrm>
              <a:off x="0" y="38100"/>
              <a:ext cx="328613" cy="400049"/>
            </a:xfrm>
            <a:prstGeom prst="rect">
              <a:avLst/>
            </a:prstGeom>
          </p:spPr>
          <p:txBody>
            <a:bodyPr lIns="0" tIns="0" rIns="0" bIns="0" rtlCol="0" anchor="t"/>
            <a:lstStyle/>
            <a:p>
              <a:pPr algn="ctr">
                <a:lnSpc>
                  <a:spcPts val="1936"/>
                </a:lnSpc>
              </a:pPr>
              <a:r>
                <a:rPr lang="en-US" sz="1937" b="1">
                  <a:solidFill>
                    <a:srgbClr val="121278"/>
                  </a:solidFill>
                  <a:latin typeface="Tlab 돋움 미디움 Bold"/>
                  <a:ea typeface="Tlab 돋움 미디움 Bold"/>
                  <a:cs typeface="Tlab 돋움 미디움 Bold"/>
                  <a:sym typeface="Tlab 돋움 미디움 Bold"/>
                </a:rPr>
                <a:t>2</a:t>
              </a:r>
            </a:p>
          </p:txBody>
        </p:sp>
      </p:grpSp>
      <p:grpSp>
        <p:nvGrpSpPr>
          <p:cNvPr id="30" name="Group 30"/>
          <p:cNvGrpSpPr/>
          <p:nvPr/>
        </p:nvGrpSpPr>
        <p:grpSpPr>
          <a:xfrm>
            <a:off x="9965531" y="4528244"/>
            <a:ext cx="7747397" cy="341412"/>
            <a:chOff x="0" y="0"/>
            <a:chExt cx="10329863" cy="455215"/>
          </a:xfrm>
        </p:grpSpPr>
        <p:sp>
          <p:nvSpPr>
            <p:cNvPr id="31" name="Freeform 31"/>
            <p:cNvSpPr/>
            <p:nvPr/>
          </p:nvSpPr>
          <p:spPr>
            <a:xfrm>
              <a:off x="0" y="0"/>
              <a:ext cx="10329862" cy="455215"/>
            </a:xfrm>
            <a:custGeom>
              <a:avLst/>
              <a:gdLst/>
              <a:ahLst/>
              <a:cxnLst/>
              <a:rect l="l" t="t" r="r" b="b"/>
              <a:pathLst>
                <a:path w="10329862" h="455215">
                  <a:moveTo>
                    <a:pt x="0" y="0"/>
                  </a:moveTo>
                  <a:lnTo>
                    <a:pt x="10329862" y="0"/>
                  </a:lnTo>
                  <a:lnTo>
                    <a:pt x="10329862" y="455215"/>
                  </a:lnTo>
                  <a:lnTo>
                    <a:pt x="0" y="455215"/>
                  </a:lnTo>
                  <a:close/>
                </a:path>
              </a:pathLst>
            </a:custGeom>
            <a:solidFill>
              <a:srgbClr val="000000">
                <a:alpha val="0"/>
              </a:srgbClr>
            </a:solidFill>
          </p:spPr>
        </p:sp>
        <p:sp>
          <p:nvSpPr>
            <p:cNvPr id="32" name="TextBox 32"/>
            <p:cNvSpPr txBox="1"/>
            <p:nvPr/>
          </p:nvSpPr>
          <p:spPr>
            <a:xfrm>
              <a:off x="0" y="-57150"/>
              <a:ext cx="10329863" cy="512365"/>
            </a:xfrm>
            <a:prstGeom prst="rect">
              <a:avLst/>
            </a:prstGeom>
          </p:spPr>
          <p:txBody>
            <a:bodyPr lIns="0" tIns="0" rIns="0" bIns="0" rtlCol="0" anchor="t"/>
            <a:lstStyle/>
            <a:p>
              <a:pPr algn="l">
                <a:lnSpc>
                  <a:spcPts val="2061"/>
                </a:lnSpc>
              </a:pPr>
              <a:r>
                <a:rPr lang="en-US" altLang="ja-JP"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Java</a:t>
              </a:r>
              <a:r>
                <a:rPr lang="ja-JP" alt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開発環境、コード作成及びデバッグツール提供</a:t>
              </a:r>
              <a:endParaRPr 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33" name="Group 33"/>
          <p:cNvGrpSpPr/>
          <p:nvPr/>
        </p:nvGrpSpPr>
        <p:grpSpPr>
          <a:xfrm>
            <a:off x="8485286" y="5186809"/>
            <a:ext cx="492919" cy="19050"/>
            <a:chOff x="0" y="0"/>
            <a:chExt cx="657225" cy="25400"/>
          </a:xfrm>
        </p:grpSpPr>
        <p:sp>
          <p:nvSpPr>
            <p:cNvPr id="34" name="Freeform 34"/>
            <p:cNvSpPr/>
            <p:nvPr/>
          </p:nvSpPr>
          <p:spPr>
            <a:xfrm>
              <a:off x="0" y="0"/>
              <a:ext cx="657225" cy="25400"/>
            </a:xfrm>
            <a:custGeom>
              <a:avLst/>
              <a:gdLst/>
              <a:ahLst/>
              <a:cxnLst/>
              <a:rect l="l" t="t" r="r" b="b"/>
              <a:pathLst>
                <a:path w="657225" h="25400">
                  <a:moveTo>
                    <a:pt x="0" y="12700"/>
                  </a:moveTo>
                  <a:cubicBezTo>
                    <a:pt x="0" y="5715"/>
                    <a:pt x="5715" y="0"/>
                    <a:pt x="12700" y="0"/>
                  </a:cubicBezTo>
                  <a:lnTo>
                    <a:pt x="644525" y="0"/>
                  </a:lnTo>
                  <a:cubicBezTo>
                    <a:pt x="651510" y="0"/>
                    <a:pt x="657225" y="5715"/>
                    <a:pt x="657225" y="12700"/>
                  </a:cubicBezTo>
                  <a:cubicBezTo>
                    <a:pt x="657225" y="19685"/>
                    <a:pt x="651510" y="25400"/>
                    <a:pt x="644525" y="25400"/>
                  </a:cubicBezTo>
                  <a:lnTo>
                    <a:pt x="12700" y="25400"/>
                  </a:lnTo>
                  <a:cubicBezTo>
                    <a:pt x="5715" y="25400"/>
                    <a:pt x="0" y="19685"/>
                    <a:pt x="0" y="12700"/>
                  </a:cubicBezTo>
                  <a:close/>
                </a:path>
              </a:pathLst>
            </a:custGeom>
            <a:solidFill>
              <a:srgbClr val="4899EF"/>
            </a:solidFill>
          </p:spPr>
        </p:sp>
      </p:grpSp>
      <p:grpSp>
        <p:nvGrpSpPr>
          <p:cNvPr id="35" name="Group 35"/>
          <p:cNvGrpSpPr/>
          <p:nvPr/>
        </p:nvGrpSpPr>
        <p:grpSpPr>
          <a:xfrm>
            <a:off x="8959155" y="5011490"/>
            <a:ext cx="369665" cy="369665"/>
            <a:chOff x="0" y="0"/>
            <a:chExt cx="492887" cy="492887"/>
          </a:xfrm>
        </p:grpSpPr>
        <p:sp>
          <p:nvSpPr>
            <p:cNvPr id="36" name="Freeform 36"/>
            <p:cNvSpPr/>
            <p:nvPr/>
          </p:nvSpPr>
          <p:spPr>
            <a:xfrm>
              <a:off x="0" y="0"/>
              <a:ext cx="492887" cy="492887"/>
            </a:xfrm>
            <a:custGeom>
              <a:avLst/>
              <a:gdLst/>
              <a:ahLst/>
              <a:cxnLst/>
              <a:rect l="l" t="t" r="r" b="b"/>
              <a:pathLst>
                <a:path w="492887" h="492887">
                  <a:moveTo>
                    <a:pt x="0" y="32893"/>
                  </a:moveTo>
                  <a:cubicBezTo>
                    <a:pt x="0" y="14732"/>
                    <a:pt x="14732" y="0"/>
                    <a:pt x="32893" y="0"/>
                  </a:cubicBezTo>
                  <a:lnTo>
                    <a:pt x="459994" y="0"/>
                  </a:lnTo>
                  <a:cubicBezTo>
                    <a:pt x="478155" y="0"/>
                    <a:pt x="492887" y="14732"/>
                    <a:pt x="492887" y="32893"/>
                  </a:cubicBezTo>
                  <a:lnTo>
                    <a:pt x="492887" y="459994"/>
                  </a:lnTo>
                  <a:cubicBezTo>
                    <a:pt x="492887" y="478155"/>
                    <a:pt x="478155" y="492887"/>
                    <a:pt x="459994" y="492887"/>
                  </a:cubicBezTo>
                  <a:lnTo>
                    <a:pt x="32893" y="492887"/>
                  </a:lnTo>
                  <a:cubicBezTo>
                    <a:pt x="14732" y="492887"/>
                    <a:pt x="0" y="478155"/>
                    <a:pt x="0" y="459994"/>
                  </a:cubicBezTo>
                  <a:close/>
                </a:path>
              </a:pathLst>
            </a:custGeom>
            <a:solidFill>
              <a:srgbClr val="C4C1C2"/>
            </a:solidFill>
          </p:spPr>
        </p:sp>
      </p:grpSp>
      <p:grpSp>
        <p:nvGrpSpPr>
          <p:cNvPr id="37" name="Group 37"/>
          <p:cNvGrpSpPr/>
          <p:nvPr/>
        </p:nvGrpSpPr>
        <p:grpSpPr>
          <a:xfrm>
            <a:off x="9020770" y="5099448"/>
            <a:ext cx="246460" cy="328612"/>
            <a:chOff x="0" y="0"/>
            <a:chExt cx="328613" cy="438149"/>
          </a:xfrm>
        </p:grpSpPr>
        <p:sp>
          <p:nvSpPr>
            <p:cNvPr id="38" name="Freeform 38"/>
            <p:cNvSpPr/>
            <p:nvPr/>
          </p:nvSpPr>
          <p:spPr>
            <a:xfrm>
              <a:off x="0" y="0"/>
              <a:ext cx="328613" cy="438149"/>
            </a:xfrm>
            <a:custGeom>
              <a:avLst/>
              <a:gdLst/>
              <a:ahLst/>
              <a:cxnLst/>
              <a:rect l="l" t="t" r="r" b="b"/>
              <a:pathLst>
                <a:path w="328613" h="438149">
                  <a:moveTo>
                    <a:pt x="0" y="0"/>
                  </a:moveTo>
                  <a:lnTo>
                    <a:pt x="328613" y="0"/>
                  </a:lnTo>
                  <a:lnTo>
                    <a:pt x="328613" y="438149"/>
                  </a:lnTo>
                  <a:lnTo>
                    <a:pt x="0" y="438149"/>
                  </a:lnTo>
                  <a:close/>
                </a:path>
              </a:pathLst>
            </a:custGeom>
            <a:solidFill>
              <a:srgbClr val="000000">
                <a:alpha val="0"/>
              </a:srgbClr>
            </a:solidFill>
          </p:spPr>
        </p:sp>
        <p:sp>
          <p:nvSpPr>
            <p:cNvPr id="39" name="TextBox 39"/>
            <p:cNvSpPr txBox="1"/>
            <p:nvPr/>
          </p:nvSpPr>
          <p:spPr>
            <a:xfrm>
              <a:off x="0" y="38100"/>
              <a:ext cx="328613" cy="400049"/>
            </a:xfrm>
            <a:prstGeom prst="rect">
              <a:avLst/>
            </a:prstGeom>
          </p:spPr>
          <p:txBody>
            <a:bodyPr lIns="0" tIns="0" rIns="0" bIns="0" rtlCol="0" anchor="t"/>
            <a:lstStyle/>
            <a:p>
              <a:pPr algn="ctr">
                <a:lnSpc>
                  <a:spcPts val="1936"/>
                </a:lnSpc>
              </a:pPr>
              <a:r>
                <a:rPr lang="en-US" sz="1937" b="1">
                  <a:solidFill>
                    <a:srgbClr val="121278"/>
                  </a:solidFill>
                  <a:latin typeface="Tlab 돋움 미디움 Bold"/>
                  <a:ea typeface="Tlab 돋움 미디움 Bold"/>
                  <a:cs typeface="Tlab 돋움 미디움 Bold"/>
                  <a:sym typeface="Tlab 돋움 미디움 Bold"/>
                </a:rPr>
                <a:t>3</a:t>
              </a:r>
            </a:p>
          </p:txBody>
        </p:sp>
      </p:grpSp>
      <p:grpSp>
        <p:nvGrpSpPr>
          <p:cNvPr id="40" name="Group 40"/>
          <p:cNvGrpSpPr/>
          <p:nvPr/>
        </p:nvGrpSpPr>
        <p:grpSpPr>
          <a:xfrm>
            <a:off x="575072" y="5267622"/>
            <a:ext cx="7747397" cy="341412"/>
            <a:chOff x="0" y="0"/>
            <a:chExt cx="10329863" cy="455215"/>
          </a:xfrm>
        </p:grpSpPr>
        <p:sp>
          <p:nvSpPr>
            <p:cNvPr id="41" name="Freeform 41"/>
            <p:cNvSpPr/>
            <p:nvPr/>
          </p:nvSpPr>
          <p:spPr>
            <a:xfrm>
              <a:off x="0" y="0"/>
              <a:ext cx="10329862" cy="455215"/>
            </a:xfrm>
            <a:custGeom>
              <a:avLst/>
              <a:gdLst/>
              <a:ahLst/>
              <a:cxnLst/>
              <a:rect l="l" t="t" r="r" b="b"/>
              <a:pathLst>
                <a:path w="10329862" h="455215">
                  <a:moveTo>
                    <a:pt x="0" y="0"/>
                  </a:moveTo>
                  <a:lnTo>
                    <a:pt x="10329862" y="0"/>
                  </a:lnTo>
                  <a:lnTo>
                    <a:pt x="10329862" y="455215"/>
                  </a:lnTo>
                  <a:lnTo>
                    <a:pt x="0" y="455215"/>
                  </a:lnTo>
                  <a:close/>
                </a:path>
              </a:pathLst>
            </a:custGeom>
            <a:solidFill>
              <a:srgbClr val="000000">
                <a:alpha val="0"/>
              </a:srgbClr>
            </a:solidFill>
          </p:spPr>
        </p:sp>
        <p:sp>
          <p:nvSpPr>
            <p:cNvPr id="42" name="TextBox 42"/>
            <p:cNvSpPr txBox="1"/>
            <p:nvPr/>
          </p:nvSpPr>
          <p:spPr>
            <a:xfrm>
              <a:off x="0" y="-57150"/>
              <a:ext cx="10329863" cy="512365"/>
            </a:xfrm>
            <a:prstGeom prst="rect">
              <a:avLst/>
            </a:prstGeom>
          </p:spPr>
          <p:txBody>
            <a:bodyPr lIns="0" tIns="0" rIns="0" bIns="0" rtlCol="0" anchor="t"/>
            <a:lstStyle/>
            <a:p>
              <a:pPr algn="r">
                <a:lnSpc>
                  <a:spcPts val="2061"/>
                </a:lnSpc>
              </a:pPr>
              <a:r>
                <a:rPr lang="ja-JP" alt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動的ウェブページ作成、ユーザーインターフェースとデータ連動</a:t>
              </a:r>
              <a:endParaRPr 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43" name="Group 43"/>
          <p:cNvGrpSpPr/>
          <p:nvPr/>
        </p:nvGrpSpPr>
        <p:grpSpPr>
          <a:xfrm>
            <a:off x="9309795" y="5926188"/>
            <a:ext cx="492919" cy="19050"/>
            <a:chOff x="0" y="0"/>
            <a:chExt cx="657225" cy="25400"/>
          </a:xfrm>
        </p:grpSpPr>
        <p:sp>
          <p:nvSpPr>
            <p:cNvPr id="44" name="Freeform 44"/>
            <p:cNvSpPr/>
            <p:nvPr/>
          </p:nvSpPr>
          <p:spPr>
            <a:xfrm>
              <a:off x="0" y="0"/>
              <a:ext cx="657225" cy="25400"/>
            </a:xfrm>
            <a:custGeom>
              <a:avLst/>
              <a:gdLst/>
              <a:ahLst/>
              <a:cxnLst/>
              <a:rect l="l" t="t" r="r" b="b"/>
              <a:pathLst>
                <a:path w="657225" h="25400">
                  <a:moveTo>
                    <a:pt x="0" y="12700"/>
                  </a:moveTo>
                  <a:cubicBezTo>
                    <a:pt x="0" y="5715"/>
                    <a:pt x="5715" y="0"/>
                    <a:pt x="12700" y="0"/>
                  </a:cubicBezTo>
                  <a:lnTo>
                    <a:pt x="644525" y="0"/>
                  </a:lnTo>
                  <a:cubicBezTo>
                    <a:pt x="651510" y="0"/>
                    <a:pt x="657225" y="5715"/>
                    <a:pt x="657225" y="12700"/>
                  </a:cubicBezTo>
                  <a:cubicBezTo>
                    <a:pt x="657225" y="19685"/>
                    <a:pt x="651510" y="25400"/>
                    <a:pt x="644525" y="25400"/>
                  </a:cubicBezTo>
                  <a:lnTo>
                    <a:pt x="12700" y="25400"/>
                  </a:lnTo>
                  <a:cubicBezTo>
                    <a:pt x="5715" y="25400"/>
                    <a:pt x="0" y="19685"/>
                    <a:pt x="0" y="12700"/>
                  </a:cubicBezTo>
                  <a:close/>
                </a:path>
              </a:pathLst>
            </a:custGeom>
            <a:solidFill>
              <a:srgbClr val="4899EF"/>
            </a:solidFill>
          </p:spPr>
        </p:sp>
      </p:grpSp>
      <p:grpSp>
        <p:nvGrpSpPr>
          <p:cNvPr id="45" name="Group 45"/>
          <p:cNvGrpSpPr/>
          <p:nvPr/>
        </p:nvGrpSpPr>
        <p:grpSpPr>
          <a:xfrm>
            <a:off x="8959155" y="5750868"/>
            <a:ext cx="369665" cy="369665"/>
            <a:chOff x="0" y="0"/>
            <a:chExt cx="492887" cy="492887"/>
          </a:xfrm>
        </p:grpSpPr>
        <p:sp>
          <p:nvSpPr>
            <p:cNvPr id="46" name="Freeform 46"/>
            <p:cNvSpPr/>
            <p:nvPr/>
          </p:nvSpPr>
          <p:spPr>
            <a:xfrm>
              <a:off x="0" y="0"/>
              <a:ext cx="492887" cy="492887"/>
            </a:xfrm>
            <a:custGeom>
              <a:avLst/>
              <a:gdLst/>
              <a:ahLst/>
              <a:cxnLst/>
              <a:rect l="l" t="t" r="r" b="b"/>
              <a:pathLst>
                <a:path w="492887" h="492887">
                  <a:moveTo>
                    <a:pt x="0" y="32893"/>
                  </a:moveTo>
                  <a:cubicBezTo>
                    <a:pt x="0" y="14732"/>
                    <a:pt x="14732" y="0"/>
                    <a:pt x="32893" y="0"/>
                  </a:cubicBezTo>
                  <a:lnTo>
                    <a:pt x="459994" y="0"/>
                  </a:lnTo>
                  <a:cubicBezTo>
                    <a:pt x="478155" y="0"/>
                    <a:pt x="492887" y="14732"/>
                    <a:pt x="492887" y="32893"/>
                  </a:cubicBezTo>
                  <a:lnTo>
                    <a:pt x="492887" y="459994"/>
                  </a:lnTo>
                  <a:cubicBezTo>
                    <a:pt x="492887" y="478155"/>
                    <a:pt x="478155" y="492887"/>
                    <a:pt x="459994" y="492887"/>
                  </a:cubicBezTo>
                  <a:lnTo>
                    <a:pt x="32893" y="492887"/>
                  </a:lnTo>
                  <a:cubicBezTo>
                    <a:pt x="14732" y="492887"/>
                    <a:pt x="0" y="478155"/>
                    <a:pt x="0" y="459994"/>
                  </a:cubicBezTo>
                  <a:close/>
                </a:path>
              </a:pathLst>
            </a:custGeom>
            <a:solidFill>
              <a:srgbClr val="C4C1C2"/>
            </a:solidFill>
          </p:spPr>
        </p:sp>
      </p:grpSp>
      <p:grpSp>
        <p:nvGrpSpPr>
          <p:cNvPr id="47" name="Group 47"/>
          <p:cNvGrpSpPr/>
          <p:nvPr/>
        </p:nvGrpSpPr>
        <p:grpSpPr>
          <a:xfrm>
            <a:off x="9020770" y="5838825"/>
            <a:ext cx="246460" cy="328612"/>
            <a:chOff x="0" y="0"/>
            <a:chExt cx="328613" cy="438149"/>
          </a:xfrm>
        </p:grpSpPr>
        <p:sp>
          <p:nvSpPr>
            <p:cNvPr id="48" name="Freeform 48"/>
            <p:cNvSpPr/>
            <p:nvPr/>
          </p:nvSpPr>
          <p:spPr>
            <a:xfrm>
              <a:off x="0" y="0"/>
              <a:ext cx="328613" cy="438149"/>
            </a:xfrm>
            <a:custGeom>
              <a:avLst/>
              <a:gdLst/>
              <a:ahLst/>
              <a:cxnLst/>
              <a:rect l="l" t="t" r="r" b="b"/>
              <a:pathLst>
                <a:path w="328613" h="438149">
                  <a:moveTo>
                    <a:pt x="0" y="0"/>
                  </a:moveTo>
                  <a:lnTo>
                    <a:pt x="328613" y="0"/>
                  </a:lnTo>
                  <a:lnTo>
                    <a:pt x="328613" y="438149"/>
                  </a:lnTo>
                  <a:lnTo>
                    <a:pt x="0" y="438149"/>
                  </a:lnTo>
                  <a:close/>
                </a:path>
              </a:pathLst>
            </a:custGeom>
            <a:solidFill>
              <a:srgbClr val="000000">
                <a:alpha val="0"/>
              </a:srgbClr>
            </a:solidFill>
          </p:spPr>
        </p:sp>
        <p:sp>
          <p:nvSpPr>
            <p:cNvPr id="49" name="TextBox 49"/>
            <p:cNvSpPr txBox="1"/>
            <p:nvPr/>
          </p:nvSpPr>
          <p:spPr>
            <a:xfrm>
              <a:off x="0" y="38100"/>
              <a:ext cx="328613" cy="400049"/>
            </a:xfrm>
            <a:prstGeom prst="rect">
              <a:avLst/>
            </a:prstGeom>
          </p:spPr>
          <p:txBody>
            <a:bodyPr lIns="0" tIns="0" rIns="0" bIns="0" rtlCol="0" anchor="t"/>
            <a:lstStyle/>
            <a:p>
              <a:pPr algn="ctr">
                <a:lnSpc>
                  <a:spcPts val="1936"/>
                </a:lnSpc>
              </a:pPr>
              <a:r>
                <a:rPr lang="en-US" sz="1937" b="1">
                  <a:solidFill>
                    <a:srgbClr val="121278"/>
                  </a:solidFill>
                  <a:latin typeface="Tlab 돋움 미디움 Bold"/>
                  <a:ea typeface="Tlab 돋움 미디움 Bold"/>
                  <a:cs typeface="Tlab 돋움 미디움 Bold"/>
                  <a:sym typeface="Tlab 돋움 미디움 Bold"/>
                </a:rPr>
                <a:t>4</a:t>
              </a:r>
            </a:p>
          </p:txBody>
        </p:sp>
      </p:grpSp>
      <p:grpSp>
        <p:nvGrpSpPr>
          <p:cNvPr id="50" name="Group 50"/>
          <p:cNvGrpSpPr/>
          <p:nvPr/>
        </p:nvGrpSpPr>
        <p:grpSpPr>
          <a:xfrm>
            <a:off x="9965531" y="6007000"/>
            <a:ext cx="7747397" cy="341412"/>
            <a:chOff x="0" y="0"/>
            <a:chExt cx="10329863" cy="455215"/>
          </a:xfrm>
        </p:grpSpPr>
        <p:sp>
          <p:nvSpPr>
            <p:cNvPr id="51" name="Freeform 51"/>
            <p:cNvSpPr/>
            <p:nvPr/>
          </p:nvSpPr>
          <p:spPr>
            <a:xfrm>
              <a:off x="0" y="0"/>
              <a:ext cx="10329862" cy="455215"/>
            </a:xfrm>
            <a:custGeom>
              <a:avLst/>
              <a:gdLst/>
              <a:ahLst/>
              <a:cxnLst/>
              <a:rect l="l" t="t" r="r" b="b"/>
              <a:pathLst>
                <a:path w="10329862" h="455215">
                  <a:moveTo>
                    <a:pt x="0" y="0"/>
                  </a:moveTo>
                  <a:lnTo>
                    <a:pt x="10329862" y="0"/>
                  </a:lnTo>
                  <a:lnTo>
                    <a:pt x="10329862" y="455215"/>
                  </a:lnTo>
                  <a:lnTo>
                    <a:pt x="0" y="455215"/>
                  </a:lnTo>
                  <a:close/>
                </a:path>
              </a:pathLst>
            </a:custGeom>
            <a:solidFill>
              <a:srgbClr val="000000">
                <a:alpha val="0"/>
              </a:srgbClr>
            </a:solidFill>
          </p:spPr>
        </p:sp>
        <p:sp>
          <p:nvSpPr>
            <p:cNvPr id="52" name="TextBox 52"/>
            <p:cNvSpPr txBox="1"/>
            <p:nvPr/>
          </p:nvSpPr>
          <p:spPr>
            <a:xfrm>
              <a:off x="0" y="-57150"/>
              <a:ext cx="10329863" cy="512365"/>
            </a:xfrm>
            <a:prstGeom prst="rect">
              <a:avLst/>
            </a:prstGeom>
          </p:spPr>
          <p:txBody>
            <a:bodyPr lIns="0" tIns="0" rIns="0" bIns="0" rtlCol="0" anchor="t"/>
            <a:lstStyle/>
            <a:p>
              <a:pPr algn="l">
                <a:lnSpc>
                  <a:spcPts val="2061"/>
                </a:lnSpc>
              </a:pPr>
              <a:r>
                <a:rPr lang="ja-JP" alt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ソース コード管理、バージョン管理、コラボレーション、および配布のためのツール</a:t>
              </a:r>
              <a:endParaRPr 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53" name="Group 53"/>
          <p:cNvGrpSpPr/>
          <p:nvPr/>
        </p:nvGrpSpPr>
        <p:grpSpPr>
          <a:xfrm>
            <a:off x="8485286" y="6665565"/>
            <a:ext cx="492919" cy="19050"/>
            <a:chOff x="0" y="0"/>
            <a:chExt cx="657225" cy="25400"/>
          </a:xfrm>
        </p:grpSpPr>
        <p:sp>
          <p:nvSpPr>
            <p:cNvPr id="54" name="Freeform 54"/>
            <p:cNvSpPr/>
            <p:nvPr/>
          </p:nvSpPr>
          <p:spPr>
            <a:xfrm>
              <a:off x="0" y="0"/>
              <a:ext cx="657225" cy="25400"/>
            </a:xfrm>
            <a:custGeom>
              <a:avLst/>
              <a:gdLst/>
              <a:ahLst/>
              <a:cxnLst/>
              <a:rect l="l" t="t" r="r" b="b"/>
              <a:pathLst>
                <a:path w="657225" h="25400">
                  <a:moveTo>
                    <a:pt x="0" y="12700"/>
                  </a:moveTo>
                  <a:cubicBezTo>
                    <a:pt x="0" y="5715"/>
                    <a:pt x="5715" y="0"/>
                    <a:pt x="12700" y="0"/>
                  </a:cubicBezTo>
                  <a:lnTo>
                    <a:pt x="644525" y="0"/>
                  </a:lnTo>
                  <a:cubicBezTo>
                    <a:pt x="651510" y="0"/>
                    <a:pt x="657225" y="5715"/>
                    <a:pt x="657225" y="12700"/>
                  </a:cubicBezTo>
                  <a:cubicBezTo>
                    <a:pt x="657225" y="19685"/>
                    <a:pt x="651510" y="25400"/>
                    <a:pt x="644525" y="25400"/>
                  </a:cubicBezTo>
                  <a:lnTo>
                    <a:pt x="12700" y="25400"/>
                  </a:lnTo>
                  <a:cubicBezTo>
                    <a:pt x="5715" y="25400"/>
                    <a:pt x="0" y="19685"/>
                    <a:pt x="0" y="12700"/>
                  </a:cubicBezTo>
                  <a:close/>
                </a:path>
              </a:pathLst>
            </a:custGeom>
            <a:solidFill>
              <a:srgbClr val="4899EF"/>
            </a:solidFill>
          </p:spPr>
        </p:sp>
      </p:grpSp>
      <p:grpSp>
        <p:nvGrpSpPr>
          <p:cNvPr id="55" name="Group 55"/>
          <p:cNvGrpSpPr/>
          <p:nvPr/>
        </p:nvGrpSpPr>
        <p:grpSpPr>
          <a:xfrm>
            <a:off x="8959155" y="6490246"/>
            <a:ext cx="369665" cy="369665"/>
            <a:chOff x="0" y="0"/>
            <a:chExt cx="492887" cy="492887"/>
          </a:xfrm>
        </p:grpSpPr>
        <p:sp>
          <p:nvSpPr>
            <p:cNvPr id="56" name="Freeform 56"/>
            <p:cNvSpPr/>
            <p:nvPr/>
          </p:nvSpPr>
          <p:spPr>
            <a:xfrm>
              <a:off x="0" y="0"/>
              <a:ext cx="492887" cy="492887"/>
            </a:xfrm>
            <a:custGeom>
              <a:avLst/>
              <a:gdLst/>
              <a:ahLst/>
              <a:cxnLst/>
              <a:rect l="l" t="t" r="r" b="b"/>
              <a:pathLst>
                <a:path w="492887" h="492887">
                  <a:moveTo>
                    <a:pt x="0" y="32893"/>
                  </a:moveTo>
                  <a:cubicBezTo>
                    <a:pt x="0" y="14732"/>
                    <a:pt x="14732" y="0"/>
                    <a:pt x="32893" y="0"/>
                  </a:cubicBezTo>
                  <a:lnTo>
                    <a:pt x="459994" y="0"/>
                  </a:lnTo>
                  <a:cubicBezTo>
                    <a:pt x="478155" y="0"/>
                    <a:pt x="492887" y="14732"/>
                    <a:pt x="492887" y="32893"/>
                  </a:cubicBezTo>
                  <a:lnTo>
                    <a:pt x="492887" y="459994"/>
                  </a:lnTo>
                  <a:cubicBezTo>
                    <a:pt x="492887" y="478155"/>
                    <a:pt x="478155" y="492887"/>
                    <a:pt x="459994" y="492887"/>
                  </a:cubicBezTo>
                  <a:lnTo>
                    <a:pt x="32893" y="492887"/>
                  </a:lnTo>
                  <a:cubicBezTo>
                    <a:pt x="14732" y="492887"/>
                    <a:pt x="0" y="478155"/>
                    <a:pt x="0" y="459994"/>
                  </a:cubicBezTo>
                  <a:close/>
                </a:path>
              </a:pathLst>
            </a:custGeom>
            <a:solidFill>
              <a:srgbClr val="C4C1C2"/>
            </a:solidFill>
          </p:spPr>
        </p:sp>
      </p:grpSp>
      <p:grpSp>
        <p:nvGrpSpPr>
          <p:cNvPr id="57" name="Group 57"/>
          <p:cNvGrpSpPr/>
          <p:nvPr/>
        </p:nvGrpSpPr>
        <p:grpSpPr>
          <a:xfrm>
            <a:off x="9020770" y="6578204"/>
            <a:ext cx="246460" cy="328612"/>
            <a:chOff x="0" y="0"/>
            <a:chExt cx="328613" cy="438149"/>
          </a:xfrm>
        </p:grpSpPr>
        <p:sp>
          <p:nvSpPr>
            <p:cNvPr id="58" name="Freeform 58"/>
            <p:cNvSpPr/>
            <p:nvPr/>
          </p:nvSpPr>
          <p:spPr>
            <a:xfrm>
              <a:off x="0" y="0"/>
              <a:ext cx="328613" cy="438149"/>
            </a:xfrm>
            <a:custGeom>
              <a:avLst/>
              <a:gdLst/>
              <a:ahLst/>
              <a:cxnLst/>
              <a:rect l="l" t="t" r="r" b="b"/>
              <a:pathLst>
                <a:path w="328613" h="438149">
                  <a:moveTo>
                    <a:pt x="0" y="0"/>
                  </a:moveTo>
                  <a:lnTo>
                    <a:pt x="328613" y="0"/>
                  </a:lnTo>
                  <a:lnTo>
                    <a:pt x="328613" y="438149"/>
                  </a:lnTo>
                  <a:lnTo>
                    <a:pt x="0" y="438149"/>
                  </a:lnTo>
                  <a:close/>
                </a:path>
              </a:pathLst>
            </a:custGeom>
            <a:solidFill>
              <a:srgbClr val="000000">
                <a:alpha val="0"/>
              </a:srgbClr>
            </a:solidFill>
          </p:spPr>
        </p:sp>
        <p:sp>
          <p:nvSpPr>
            <p:cNvPr id="59" name="TextBox 59"/>
            <p:cNvSpPr txBox="1"/>
            <p:nvPr/>
          </p:nvSpPr>
          <p:spPr>
            <a:xfrm>
              <a:off x="0" y="38100"/>
              <a:ext cx="328613" cy="400049"/>
            </a:xfrm>
            <a:prstGeom prst="rect">
              <a:avLst/>
            </a:prstGeom>
          </p:spPr>
          <p:txBody>
            <a:bodyPr lIns="0" tIns="0" rIns="0" bIns="0" rtlCol="0" anchor="t"/>
            <a:lstStyle/>
            <a:p>
              <a:pPr algn="ctr">
                <a:lnSpc>
                  <a:spcPts val="1936"/>
                </a:lnSpc>
              </a:pPr>
              <a:r>
                <a:rPr lang="en-US" sz="1937" b="1">
                  <a:solidFill>
                    <a:srgbClr val="121278"/>
                  </a:solidFill>
                  <a:latin typeface="Tlab 돋움 미디움 Bold"/>
                  <a:ea typeface="Tlab 돋움 미디움 Bold"/>
                  <a:cs typeface="Tlab 돋움 미디움 Bold"/>
                  <a:sym typeface="Tlab 돋움 미디움 Bold"/>
                </a:rPr>
                <a:t>5</a:t>
              </a:r>
            </a:p>
          </p:txBody>
        </p:sp>
      </p:grpSp>
      <p:grpSp>
        <p:nvGrpSpPr>
          <p:cNvPr id="60" name="Group 60"/>
          <p:cNvGrpSpPr/>
          <p:nvPr/>
        </p:nvGrpSpPr>
        <p:grpSpPr>
          <a:xfrm>
            <a:off x="575072" y="6746378"/>
            <a:ext cx="7747397" cy="341412"/>
            <a:chOff x="0" y="0"/>
            <a:chExt cx="10329863" cy="455215"/>
          </a:xfrm>
        </p:grpSpPr>
        <p:sp>
          <p:nvSpPr>
            <p:cNvPr id="61" name="Freeform 61"/>
            <p:cNvSpPr/>
            <p:nvPr/>
          </p:nvSpPr>
          <p:spPr>
            <a:xfrm>
              <a:off x="0" y="0"/>
              <a:ext cx="10329862" cy="455215"/>
            </a:xfrm>
            <a:custGeom>
              <a:avLst/>
              <a:gdLst/>
              <a:ahLst/>
              <a:cxnLst/>
              <a:rect l="l" t="t" r="r" b="b"/>
              <a:pathLst>
                <a:path w="10329862" h="455215">
                  <a:moveTo>
                    <a:pt x="0" y="0"/>
                  </a:moveTo>
                  <a:lnTo>
                    <a:pt x="10329862" y="0"/>
                  </a:lnTo>
                  <a:lnTo>
                    <a:pt x="10329862" y="455215"/>
                  </a:lnTo>
                  <a:lnTo>
                    <a:pt x="0" y="455215"/>
                  </a:lnTo>
                  <a:close/>
                </a:path>
              </a:pathLst>
            </a:custGeom>
            <a:solidFill>
              <a:srgbClr val="000000">
                <a:alpha val="0"/>
              </a:srgbClr>
            </a:solidFill>
          </p:spPr>
        </p:sp>
        <p:sp>
          <p:nvSpPr>
            <p:cNvPr id="62" name="TextBox 62"/>
            <p:cNvSpPr txBox="1"/>
            <p:nvPr/>
          </p:nvSpPr>
          <p:spPr>
            <a:xfrm>
              <a:off x="0" y="-57150"/>
              <a:ext cx="10329863" cy="512365"/>
            </a:xfrm>
            <a:prstGeom prst="rect">
              <a:avLst/>
            </a:prstGeom>
          </p:spPr>
          <p:txBody>
            <a:bodyPr lIns="0" tIns="0" rIns="0" bIns="0" rtlCol="0" anchor="t"/>
            <a:lstStyle/>
            <a:p>
              <a:pPr algn="r">
                <a:lnSpc>
                  <a:spcPts val="2061"/>
                </a:lnSpc>
              </a:pPr>
              <a:r>
                <a:rPr lang="ja-JP" alt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非同期通信によるページ部分アップデートの実装</a:t>
              </a:r>
              <a:endParaRPr 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63" name="Group 63"/>
          <p:cNvGrpSpPr/>
          <p:nvPr/>
        </p:nvGrpSpPr>
        <p:grpSpPr>
          <a:xfrm>
            <a:off x="9309795" y="7404944"/>
            <a:ext cx="492919" cy="19050"/>
            <a:chOff x="0" y="0"/>
            <a:chExt cx="657225" cy="25400"/>
          </a:xfrm>
        </p:grpSpPr>
        <p:sp>
          <p:nvSpPr>
            <p:cNvPr id="64" name="Freeform 64"/>
            <p:cNvSpPr/>
            <p:nvPr/>
          </p:nvSpPr>
          <p:spPr>
            <a:xfrm>
              <a:off x="0" y="0"/>
              <a:ext cx="657225" cy="25400"/>
            </a:xfrm>
            <a:custGeom>
              <a:avLst/>
              <a:gdLst/>
              <a:ahLst/>
              <a:cxnLst/>
              <a:rect l="l" t="t" r="r" b="b"/>
              <a:pathLst>
                <a:path w="657225" h="25400">
                  <a:moveTo>
                    <a:pt x="0" y="12700"/>
                  </a:moveTo>
                  <a:cubicBezTo>
                    <a:pt x="0" y="5715"/>
                    <a:pt x="5715" y="0"/>
                    <a:pt x="12700" y="0"/>
                  </a:cubicBezTo>
                  <a:lnTo>
                    <a:pt x="644525" y="0"/>
                  </a:lnTo>
                  <a:cubicBezTo>
                    <a:pt x="651510" y="0"/>
                    <a:pt x="657225" y="5715"/>
                    <a:pt x="657225" y="12700"/>
                  </a:cubicBezTo>
                  <a:cubicBezTo>
                    <a:pt x="657225" y="19685"/>
                    <a:pt x="651510" y="25400"/>
                    <a:pt x="644525" y="25400"/>
                  </a:cubicBezTo>
                  <a:lnTo>
                    <a:pt x="12700" y="25400"/>
                  </a:lnTo>
                  <a:cubicBezTo>
                    <a:pt x="5715" y="25400"/>
                    <a:pt x="0" y="19685"/>
                    <a:pt x="0" y="12700"/>
                  </a:cubicBezTo>
                  <a:close/>
                </a:path>
              </a:pathLst>
            </a:custGeom>
            <a:solidFill>
              <a:srgbClr val="4899EF"/>
            </a:solidFill>
          </p:spPr>
        </p:sp>
      </p:grpSp>
      <p:grpSp>
        <p:nvGrpSpPr>
          <p:cNvPr id="65" name="Group 65"/>
          <p:cNvGrpSpPr/>
          <p:nvPr/>
        </p:nvGrpSpPr>
        <p:grpSpPr>
          <a:xfrm>
            <a:off x="8959155" y="7229624"/>
            <a:ext cx="369665" cy="369665"/>
            <a:chOff x="0" y="0"/>
            <a:chExt cx="492887" cy="492887"/>
          </a:xfrm>
        </p:grpSpPr>
        <p:sp>
          <p:nvSpPr>
            <p:cNvPr id="66" name="Freeform 66"/>
            <p:cNvSpPr/>
            <p:nvPr/>
          </p:nvSpPr>
          <p:spPr>
            <a:xfrm>
              <a:off x="0" y="0"/>
              <a:ext cx="492887" cy="492887"/>
            </a:xfrm>
            <a:custGeom>
              <a:avLst/>
              <a:gdLst/>
              <a:ahLst/>
              <a:cxnLst/>
              <a:rect l="l" t="t" r="r" b="b"/>
              <a:pathLst>
                <a:path w="492887" h="492887">
                  <a:moveTo>
                    <a:pt x="0" y="32893"/>
                  </a:moveTo>
                  <a:cubicBezTo>
                    <a:pt x="0" y="14732"/>
                    <a:pt x="14732" y="0"/>
                    <a:pt x="32893" y="0"/>
                  </a:cubicBezTo>
                  <a:lnTo>
                    <a:pt x="459994" y="0"/>
                  </a:lnTo>
                  <a:cubicBezTo>
                    <a:pt x="478155" y="0"/>
                    <a:pt x="492887" y="14732"/>
                    <a:pt x="492887" y="32893"/>
                  </a:cubicBezTo>
                  <a:lnTo>
                    <a:pt x="492887" y="459994"/>
                  </a:lnTo>
                  <a:cubicBezTo>
                    <a:pt x="492887" y="478155"/>
                    <a:pt x="478155" y="492887"/>
                    <a:pt x="459994" y="492887"/>
                  </a:cubicBezTo>
                  <a:lnTo>
                    <a:pt x="32893" y="492887"/>
                  </a:lnTo>
                  <a:cubicBezTo>
                    <a:pt x="14732" y="492887"/>
                    <a:pt x="0" y="478155"/>
                    <a:pt x="0" y="459994"/>
                  </a:cubicBezTo>
                  <a:close/>
                </a:path>
              </a:pathLst>
            </a:custGeom>
            <a:solidFill>
              <a:srgbClr val="C4C1C2"/>
            </a:solidFill>
          </p:spPr>
        </p:sp>
      </p:grpSp>
      <p:grpSp>
        <p:nvGrpSpPr>
          <p:cNvPr id="67" name="Group 67"/>
          <p:cNvGrpSpPr/>
          <p:nvPr/>
        </p:nvGrpSpPr>
        <p:grpSpPr>
          <a:xfrm>
            <a:off x="9020770" y="7317581"/>
            <a:ext cx="246460" cy="328612"/>
            <a:chOff x="0" y="0"/>
            <a:chExt cx="328613" cy="438149"/>
          </a:xfrm>
        </p:grpSpPr>
        <p:sp>
          <p:nvSpPr>
            <p:cNvPr id="68" name="Freeform 68"/>
            <p:cNvSpPr/>
            <p:nvPr/>
          </p:nvSpPr>
          <p:spPr>
            <a:xfrm>
              <a:off x="0" y="0"/>
              <a:ext cx="328613" cy="438149"/>
            </a:xfrm>
            <a:custGeom>
              <a:avLst/>
              <a:gdLst/>
              <a:ahLst/>
              <a:cxnLst/>
              <a:rect l="l" t="t" r="r" b="b"/>
              <a:pathLst>
                <a:path w="328613" h="438149">
                  <a:moveTo>
                    <a:pt x="0" y="0"/>
                  </a:moveTo>
                  <a:lnTo>
                    <a:pt x="328613" y="0"/>
                  </a:lnTo>
                  <a:lnTo>
                    <a:pt x="328613" y="438149"/>
                  </a:lnTo>
                  <a:lnTo>
                    <a:pt x="0" y="438149"/>
                  </a:lnTo>
                  <a:close/>
                </a:path>
              </a:pathLst>
            </a:custGeom>
            <a:solidFill>
              <a:srgbClr val="000000">
                <a:alpha val="0"/>
              </a:srgbClr>
            </a:solidFill>
          </p:spPr>
        </p:sp>
        <p:sp>
          <p:nvSpPr>
            <p:cNvPr id="69" name="TextBox 69"/>
            <p:cNvSpPr txBox="1"/>
            <p:nvPr/>
          </p:nvSpPr>
          <p:spPr>
            <a:xfrm>
              <a:off x="0" y="38100"/>
              <a:ext cx="328613" cy="400049"/>
            </a:xfrm>
            <a:prstGeom prst="rect">
              <a:avLst/>
            </a:prstGeom>
          </p:spPr>
          <p:txBody>
            <a:bodyPr lIns="0" tIns="0" rIns="0" bIns="0" rtlCol="0" anchor="t"/>
            <a:lstStyle/>
            <a:p>
              <a:pPr algn="ctr">
                <a:lnSpc>
                  <a:spcPts val="1936"/>
                </a:lnSpc>
              </a:pPr>
              <a:r>
                <a:rPr lang="en-US" sz="1937" b="1">
                  <a:solidFill>
                    <a:srgbClr val="121278"/>
                  </a:solidFill>
                  <a:latin typeface="Tlab 돋움 미디움 Bold"/>
                  <a:ea typeface="Tlab 돋움 미디움 Bold"/>
                  <a:cs typeface="Tlab 돋움 미디움 Bold"/>
                  <a:sym typeface="Tlab 돋움 미디움 Bold"/>
                </a:rPr>
                <a:t>6</a:t>
              </a:r>
            </a:p>
          </p:txBody>
        </p:sp>
      </p:grpSp>
      <p:grpSp>
        <p:nvGrpSpPr>
          <p:cNvPr id="70" name="Group 70"/>
          <p:cNvGrpSpPr/>
          <p:nvPr/>
        </p:nvGrpSpPr>
        <p:grpSpPr>
          <a:xfrm>
            <a:off x="9965531" y="7485757"/>
            <a:ext cx="7747397" cy="341412"/>
            <a:chOff x="0" y="0"/>
            <a:chExt cx="10329863" cy="455215"/>
          </a:xfrm>
        </p:grpSpPr>
        <p:sp>
          <p:nvSpPr>
            <p:cNvPr id="71" name="Freeform 71"/>
            <p:cNvSpPr/>
            <p:nvPr/>
          </p:nvSpPr>
          <p:spPr>
            <a:xfrm>
              <a:off x="0" y="0"/>
              <a:ext cx="10329862" cy="455215"/>
            </a:xfrm>
            <a:custGeom>
              <a:avLst/>
              <a:gdLst/>
              <a:ahLst/>
              <a:cxnLst/>
              <a:rect l="l" t="t" r="r" b="b"/>
              <a:pathLst>
                <a:path w="10329862" h="455215">
                  <a:moveTo>
                    <a:pt x="0" y="0"/>
                  </a:moveTo>
                  <a:lnTo>
                    <a:pt x="10329862" y="0"/>
                  </a:lnTo>
                  <a:lnTo>
                    <a:pt x="10329862" y="455215"/>
                  </a:lnTo>
                  <a:lnTo>
                    <a:pt x="0" y="455215"/>
                  </a:lnTo>
                  <a:close/>
                </a:path>
              </a:pathLst>
            </a:custGeom>
            <a:solidFill>
              <a:srgbClr val="000000">
                <a:alpha val="0"/>
              </a:srgbClr>
            </a:solidFill>
          </p:spPr>
        </p:sp>
        <p:sp>
          <p:nvSpPr>
            <p:cNvPr id="72" name="TextBox 72"/>
            <p:cNvSpPr txBox="1"/>
            <p:nvPr/>
          </p:nvSpPr>
          <p:spPr>
            <a:xfrm>
              <a:off x="0" y="-57150"/>
              <a:ext cx="10329863" cy="512365"/>
            </a:xfrm>
            <a:prstGeom prst="rect">
              <a:avLst/>
            </a:prstGeom>
          </p:spPr>
          <p:txBody>
            <a:bodyPr lIns="0" tIns="0" rIns="0" bIns="0" rtlCol="0" anchor="t"/>
            <a:lstStyle/>
            <a:p>
              <a:pPr algn="l">
                <a:lnSpc>
                  <a:spcPts val="2061"/>
                </a:lnSpc>
              </a:pPr>
              <a:r>
                <a:rPr lang="ja-JP" alt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データ交換形式、サーバーとクライアント間のデータ転送</a:t>
              </a:r>
              <a:endParaRPr 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73" name="Group 73"/>
          <p:cNvGrpSpPr/>
          <p:nvPr/>
        </p:nvGrpSpPr>
        <p:grpSpPr>
          <a:xfrm>
            <a:off x="8485286" y="8144321"/>
            <a:ext cx="492919" cy="19050"/>
            <a:chOff x="0" y="0"/>
            <a:chExt cx="657225" cy="25400"/>
          </a:xfrm>
        </p:grpSpPr>
        <p:sp>
          <p:nvSpPr>
            <p:cNvPr id="74" name="Freeform 74"/>
            <p:cNvSpPr/>
            <p:nvPr/>
          </p:nvSpPr>
          <p:spPr>
            <a:xfrm>
              <a:off x="0" y="0"/>
              <a:ext cx="657225" cy="25400"/>
            </a:xfrm>
            <a:custGeom>
              <a:avLst/>
              <a:gdLst/>
              <a:ahLst/>
              <a:cxnLst/>
              <a:rect l="l" t="t" r="r" b="b"/>
              <a:pathLst>
                <a:path w="657225" h="25400">
                  <a:moveTo>
                    <a:pt x="0" y="12700"/>
                  </a:moveTo>
                  <a:cubicBezTo>
                    <a:pt x="0" y="5715"/>
                    <a:pt x="5715" y="0"/>
                    <a:pt x="12700" y="0"/>
                  </a:cubicBezTo>
                  <a:lnTo>
                    <a:pt x="644525" y="0"/>
                  </a:lnTo>
                  <a:cubicBezTo>
                    <a:pt x="651510" y="0"/>
                    <a:pt x="657225" y="5715"/>
                    <a:pt x="657225" y="12700"/>
                  </a:cubicBezTo>
                  <a:cubicBezTo>
                    <a:pt x="657225" y="19685"/>
                    <a:pt x="651510" y="25400"/>
                    <a:pt x="644525" y="25400"/>
                  </a:cubicBezTo>
                  <a:lnTo>
                    <a:pt x="12700" y="25400"/>
                  </a:lnTo>
                  <a:cubicBezTo>
                    <a:pt x="5715" y="25400"/>
                    <a:pt x="0" y="19685"/>
                    <a:pt x="0" y="12700"/>
                  </a:cubicBezTo>
                  <a:close/>
                </a:path>
              </a:pathLst>
            </a:custGeom>
            <a:solidFill>
              <a:srgbClr val="4899EF"/>
            </a:solidFill>
          </p:spPr>
        </p:sp>
      </p:grpSp>
      <p:grpSp>
        <p:nvGrpSpPr>
          <p:cNvPr id="75" name="Group 75"/>
          <p:cNvGrpSpPr/>
          <p:nvPr/>
        </p:nvGrpSpPr>
        <p:grpSpPr>
          <a:xfrm>
            <a:off x="8959155" y="7969002"/>
            <a:ext cx="369665" cy="369665"/>
            <a:chOff x="0" y="0"/>
            <a:chExt cx="492887" cy="492887"/>
          </a:xfrm>
        </p:grpSpPr>
        <p:sp>
          <p:nvSpPr>
            <p:cNvPr id="76" name="Freeform 76"/>
            <p:cNvSpPr/>
            <p:nvPr/>
          </p:nvSpPr>
          <p:spPr>
            <a:xfrm>
              <a:off x="0" y="0"/>
              <a:ext cx="492887" cy="492887"/>
            </a:xfrm>
            <a:custGeom>
              <a:avLst/>
              <a:gdLst/>
              <a:ahLst/>
              <a:cxnLst/>
              <a:rect l="l" t="t" r="r" b="b"/>
              <a:pathLst>
                <a:path w="492887" h="492887">
                  <a:moveTo>
                    <a:pt x="0" y="32893"/>
                  </a:moveTo>
                  <a:cubicBezTo>
                    <a:pt x="0" y="14732"/>
                    <a:pt x="14732" y="0"/>
                    <a:pt x="32893" y="0"/>
                  </a:cubicBezTo>
                  <a:lnTo>
                    <a:pt x="459994" y="0"/>
                  </a:lnTo>
                  <a:cubicBezTo>
                    <a:pt x="478155" y="0"/>
                    <a:pt x="492887" y="14732"/>
                    <a:pt x="492887" y="32893"/>
                  </a:cubicBezTo>
                  <a:lnTo>
                    <a:pt x="492887" y="459994"/>
                  </a:lnTo>
                  <a:cubicBezTo>
                    <a:pt x="492887" y="478155"/>
                    <a:pt x="478155" y="492887"/>
                    <a:pt x="459994" y="492887"/>
                  </a:cubicBezTo>
                  <a:lnTo>
                    <a:pt x="32893" y="492887"/>
                  </a:lnTo>
                  <a:cubicBezTo>
                    <a:pt x="14732" y="492887"/>
                    <a:pt x="0" y="478155"/>
                    <a:pt x="0" y="459994"/>
                  </a:cubicBezTo>
                  <a:close/>
                </a:path>
              </a:pathLst>
            </a:custGeom>
            <a:solidFill>
              <a:srgbClr val="C4C1C2"/>
            </a:solidFill>
          </p:spPr>
        </p:sp>
      </p:grpSp>
      <p:grpSp>
        <p:nvGrpSpPr>
          <p:cNvPr id="77" name="Group 77"/>
          <p:cNvGrpSpPr/>
          <p:nvPr/>
        </p:nvGrpSpPr>
        <p:grpSpPr>
          <a:xfrm>
            <a:off x="9020770" y="8056960"/>
            <a:ext cx="246460" cy="328612"/>
            <a:chOff x="0" y="0"/>
            <a:chExt cx="328613" cy="438149"/>
          </a:xfrm>
        </p:grpSpPr>
        <p:sp>
          <p:nvSpPr>
            <p:cNvPr id="78" name="Freeform 78"/>
            <p:cNvSpPr/>
            <p:nvPr/>
          </p:nvSpPr>
          <p:spPr>
            <a:xfrm>
              <a:off x="0" y="0"/>
              <a:ext cx="328613" cy="438149"/>
            </a:xfrm>
            <a:custGeom>
              <a:avLst/>
              <a:gdLst/>
              <a:ahLst/>
              <a:cxnLst/>
              <a:rect l="l" t="t" r="r" b="b"/>
              <a:pathLst>
                <a:path w="328613" h="438149">
                  <a:moveTo>
                    <a:pt x="0" y="0"/>
                  </a:moveTo>
                  <a:lnTo>
                    <a:pt x="328613" y="0"/>
                  </a:lnTo>
                  <a:lnTo>
                    <a:pt x="328613" y="438149"/>
                  </a:lnTo>
                  <a:lnTo>
                    <a:pt x="0" y="438149"/>
                  </a:lnTo>
                  <a:close/>
                </a:path>
              </a:pathLst>
            </a:custGeom>
            <a:solidFill>
              <a:srgbClr val="000000">
                <a:alpha val="0"/>
              </a:srgbClr>
            </a:solidFill>
          </p:spPr>
        </p:sp>
        <p:sp>
          <p:nvSpPr>
            <p:cNvPr id="79" name="TextBox 79"/>
            <p:cNvSpPr txBox="1"/>
            <p:nvPr/>
          </p:nvSpPr>
          <p:spPr>
            <a:xfrm>
              <a:off x="0" y="38100"/>
              <a:ext cx="328613" cy="400049"/>
            </a:xfrm>
            <a:prstGeom prst="rect">
              <a:avLst/>
            </a:prstGeom>
          </p:spPr>
          <p:txBody>
            <a:bodyPr lIns="0" tIns="0" rIns="0" bIns="0" rtlCol="0" anchor="t"/>
            <a:lstStyle/>
            <a:p>
              <a:pPr algn="ctr">
                <a:lnSpc>
                  <a:spcPts val="1936"/>
                </a:lnSpc>
              </a:pPr>
              <a:r>
                <a:rPr lang="en-US" sz="1937" b="1">
                  <a:solidFill>
                    <a:srgbClr val="121278"/>
                  </a:solidFill>
                  <a:latin typeface="Tlab 돋움 미디움 Bold"/>
                  <a:ea typeface="Tlab 돋움 미디움 Bold"/>
                  <a:cs typeface="Tlab 돋움 미디움 Bold"/>
                  <a:sym typeface="Tlab 돋움 미디움 Bold"/>
                </a:rPr>
                <a:t>7</a:t>
              </a:r>
            </a:p>
          </p:txBody>
        </p:sp>
      </p:grpSp>
      <p:grpSp>
        <p:nvGrpSpPr>
          <p:cNvPr id="80" name="Group 80"/>
          <p:cNvGrpSpPr/>
          <p:nvPr/>
        </p:nvGrpSpPr>
        <p:grpSpPr>
          <a:xfrm>
            <a:off x="575072" y="8225134"/>
            <a:ext cx="7747397" cy="341412"/>
            <a:chOff x="0" y="0"/>
            <a:chExt cx="10329863" cy="455215"/>
          </a:xfrm>
        </p:grpSpPr>
        <p:sp>
          <p:nvSpPr>
            <p:cNvPr id="81" name="Freeform 81"/>
            <p:cNvSpPr/>
            <p:nvPr/>
          </p:nvSpPr>
          <p:spPr>
            <a:xfrm>
              <a:off x="0" y="0"/>
              <a:ext cx="10329862" cy="455215"/>
            </a:xfrm>
            <a:custGeom>
              <a:avLst/>
              <a:gdLst/>
              <a:ahLst/>
              <a:cxnLst/>
              <a:rect l="l" t="t" r="r" b="b"/>
              <a:pathLst>
                <a:path w="10329862" h="455215">
                  <a:moveTo>
                    <a:pt x="0" y="0"/>
                  </a:moveTo>
                  <a:lnTo>
                    <a:pt x="10329862" y="0"/>
                  </a:lnTo>
                  <a:lnTo>
                    <a:pt x="10329862" y="455215"/>
                  </a:lnTo>
                  <a:lnTo>
                    <a:pt x="0" y="455215"/>
                  </a:lnTo>
                  <a:close/>
                </a:path>
              </a:pathLst>
            </a:custGeom>
            <a:solidFill>
              <a:srgbClr val="000000">
                <a:alpha val="0"/>
              </a:srgbClr>
            </a:solidFill>
          </p:spPr>
        </p:sp>
        <p:sp>
          <p:nvSpPr>
            <p:cNvPr id="82" name="TextBox 82"/>
            <p:cNvSpPr txBox="1"/>
            <p:nvPr/>
          </p:nvSpPr>
          <p:spPr>
            <a:xfrm>
              <a:off x="0" y="-57150"/>
              <a:ext cx="10329863" cy="512365"/>
            </a:xfrm>
            <a:prstGeom prst="rect">
              <a:avLst/>
            </a:prstGeom>
          </p:spPr>
          <p:txBody>
            <a:bodyPr lIns="0" tIns="0" rIns="0" bIns="0" rtlCol="0" anchor="t"/>
            <a:lstStyle/>
            <a:p>
              <a:pPr algn="r">
                <a:lnSpc>
                  <a:spcPts val="2061"/>
                </a:lnSpc>
              </a:pPr>
              <a:r>
                <a:rPr lang="en-US" altLang="ja-JP"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JavaScript</a:t>
              </a:r>
              <a:r>
                <a:rPr lang="ja-JP" alt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ライブラリ、</a:t>
              </a:r>
              <a:r>
                <a:rPr lang="en-US" altLang="ja-JP"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DOM</a:t>
              </a:r>
              <a:r>
                <a:rPr lang="ja-JP" alt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操作、およびイベント処理の簡素化</a:t>
              </a:r>
              <a:endParaRPr 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83" name="Group 83"/>
          <p:cNvGrpSpPr/>
          <p:nvPr/>
        </p:nvGrpSpPr>
        <p:grpSpPr>
          <a:xfrm>
            <a:off x="9309795" y="8883700"/>
            <a:ext cx="492919" cy="19050"/>
            <a:chOff x="0" y="0"/>
            <a:chExt cx="657225" cy="25400"/>
          </a:xfrm>
        </p:grpSpPr>
        <p:sp>
          <p:nvSpPr>
            <p:cNvPr id="84" name="Freeform 84"/>
            <p:cNvSpPr/>
            <p:nvPr/>
          </p:nvSpPr>
          <p:spPr>
            <a:xfrm>
              <a:off x="0" y="0"/>
              <a:ext cx="657225" cy="25400"/>
            </a:xfrm>
            <a:custGeom>
              <a:avLst/>
              <a:gdLst/>
              <a:ahLst/>
              <a:cxnLst/>
              <a:rect l="l" t="t" r="r" b="b"/>
              <a:pathLst>
                <a:path w="657225" h="25400">
                  <a:moveTo>
                    <a:pt x="0" y="12700"/>
                  </a:moveTo>
                  <a:cubicBezTo>
                    <a:pt x="0" y="5715"/>
                    <a:pt x="5715" y="0"/>
                    <a:pt x="12700" y="0"/>
                  </a:cubicBezTo>
                  <a:lnTo>
                    <a:pt x="644525" y="0"/>
                  </a:lnTo>
                  <a:cubicBezTo>
                    <a:pt x="651510" y="0"/>
                    <a:pt x="657225" y="5715"/>
                    <a:pt x="657225" y="12700"/>
                  </a:cubicBezTo>
                  <a:cubicBezTo>
                    <a:pt x="657225" y="19685"/>
                    <a:pt x="651510" y="25400"/>
                    <a:pt x="644525" y="25400"/>
                  </a:cubicBezTo>
                  <a:lnTo>
                    <a:pt x="12700" y="25400"/>
                  </a:lnTo>
                  <a:cubicBezTo>
                    <a:pt x="5715" y="25400"/>
                    <a:pt x="0" y="19685"/>
                    <a:pt x="0" y="12700"/>
                  </a:cubicBezTo>
                  <a:close/>
                </a:path>
              </a:pathLst>
            </a:custGeom>
            <a:solidFill>
              <a:srgbClr val="4899EF"/>
            </a:solidFill>
          </p:spPr>
        </p:sp>
      </p:grpSp>
      <p:grpSp>
        <p:nvGrpSpPr>
          <p:cNvPr id="85" name="Group 85"/>
          <p:cNvGrpSpPr/>
          <p:nvPr/>
        </p:nvGrpSpPr>
        <p:grpSpPr>
          <a:xfrm>
            <a:off x="8959155" y="8708380"/>
            <a:ext cx="369665" cy="369665"/>
            <a:chOff x="0" y="0"/>
            <a:chExt cx="492887" cy="492887"/>
          </a:xfrm>
        </p:grpSpPr>
        <p:sp>
          <p:nvSpPr>
            <p:cNvPr id="86" name="Freeform 86"/>
            <p:cNvSpPr/>
            <p:nvPr/>
          </p:nvSpPr>
          <p:spPr>
            <a:xfrm>
              <a:off x="0" y="0"/>
              <a:ext cx="492887" cy="492887"/>
            </a:xfrm>
            <a:custGeom>
              <a:avLst/>
              <a:gdLst/>
              <a:ahLst/>
              <a:cxnLst/>
              <a:rect l="l" t="t" r="r" b="b"/>
              <a:pathLst>
                <a:path w="492887" h="492887">
                  <a:moveTo>
                    <a:pt x="0" y="32893"/>
                  </a:moveTo>
                  <a:cubicBezTo>
                    <a:pt x="0" y="14732"/>
                    <a:pt x="14732" y="0"/>
                    <a:pt x="32893" y="0"/>
                  </a:cubicBezTo>
                  <a:lnTo>
                    <a:pt x="459994" y="0"/>
                  </a:lnTo>
                  <a:cubicBezTo>
                    <a:pt x="478155" y="0"/>
                    <a:pt x="492887" y="14732"/>
                    <a:pt x="492887" y="32893"/>
                  </a:cubicBezTo>
                  <a:lnTo>
                    <a:pt x="492887" y="459994"/>
                  </a:lnTo>
                  <a:cubicBezTo>
                    <a:pt x="492887" y="478155"/>
                    <a:pt x="478155" y="492887"/>
                    <a:pt x="459994" y="492887"/>
                  </a:cubicBezTo>
                  <a:lnTo>
                    <a:pt x="32893" y="492887"/>
                  </a:lnTo>
                  <a:cubicBezTo>
                    <a:pt x="14732" y="492887"/>
                    <a:pt x="0" y="478155"/>
                    <a:pt x="0" y="459994"/>
                  </a:cubicBezTo>
                  <a:close/>
                </a:path>
              </a:pathLst>
            </a:custGeom>
            <a:solidFill>
              <a:srgbClr val="C4C1C2"/>
            </a:solidFill>
          </p:spPr>
        </p:sp>
      </p:grpSp>
      <p:grpSp>
        <p:nvGrpSpPr>
          <p:cNvPr id="87" name="Group 87"/>
          <p:cNvGrpSpPr/>
          <p:nvPr/>
        </p:nvGrpSpPr>
        <p:grpSpPr>
          <a:xfrm>
            <a:off x="9020770" y="8796337"/>
            <a:ext cx="246460" cy="328612"/>
            <a:chOff x="0" y="0"/>
            <a:chExt cx="328613" cy="438149"/>
          </a:xfrm>
        </p:grpSpPr>
        <p:sp>
          <p:nvSpPr>
            <p:cNvPr id="88" name="Freeform 88"/>
            <p:cNvSpPr/>
            <p:nvPr/>
          </p:nvSpPr>
          <p:spPr>
            <a:xfrm>
              <a:off x="0" y="0"/>
              <a:ext cx="328613" cy="438149"/>
            </a:xfrm>
            <a:custGeom>
              <a:avLst/>
              <a:gdLst/>
              <a:ahLst/>
              <a:cxnLst/>
              <a:rect l="l" t="t" r="r" b="b"/>
              <a:pathLst>
                <a:path w="328613" h="438149">
                  <a:moveTo>
                    <a:pt x="0" y="0"/>
                  </a:moveTo>
                  <a:lnTo>
                    <a:pt x="328613" y="0"/>
                  </a:lnTo>
                  <a:lnTo>
                    <a:pt x="328613" y="438149"/>
                  </a:lnTo>
                  <a:lnTo>
                    <a:pt x="0" y="438149"/>
                  </a:lnTo>
                  <a:close/>
                </a:path>
              </a:pathLst>
            </a:custGeom>
            <a:solidFill>
              <a:srgbClr val="000000">
                <a:alpha val="0"/>
              </a:srgbClr>
            </a:solidFill>
          </p:spPr>
        </p:sp>
        <p:sp>
          <p:nvSpPr>
            <p:cNvPr id="89" name="TextBox 89"/>
            <p:cNvSpPr txBox="1"/>
            <p:nvPr/>
          </p:nvSpPr>
          <p:spPr>
            <a:xfrm>
              <a:off x="0" y="38100"/>
              <a:ext cx="328613" cy="400049"/>
            </a:xfrm>
            <a:prstGeom prst="rect">
              <a:avLst/>
            </a:prstGeom>
          </p:spPr>
          <p:txBody>
            <a:bodyPr lIns="0" tIns="0" rIns="0" bIns="0" rtlCol="0" anchor="t"/>
            <a:lstStyle/>
            <a:p>
              <a:pPr algn="ctr">
                <a:lnSpc>
                  <a:spcPts val="1936"/>
                </a:lnSpc>
              </a:pPr>
              <a:r>
                <a:rPr lang="en-US" sz="1937" b="1">
                  <a:solidFill>
                    <a:srgbClr val="121278"/>
                  </a:solidFill>
                  <a:latin typeface="Tlab 돋움 미디움 Bold"/>
                  <a:ea typeface="Tlab 돋움 미디움 Bold"/>
                  <a:cs typeface="Tlab 돋움 미디움 Bold"/>
                  <a:sym typeface="Tlab 돋움 미디움 Bold"/>
                </a:rPr>
                <a:t>8</a:t>
              </a:r>
            </a:p>
          </p:txBody>
        </p:sp>
      </p:grpSp>
      <p:grpSp>
        <p:nvGrpSpPr>
          <p:cNvPr id="90" name="Group 90"/>
          <p:cNvGrpSpPr/>
          <p:nvPr/>
        </p:nvGrpSpPr>
        <p:grpSpPr>
          <a:xfrm>
            <a:off x="9965531" y="8964513"/>
            <a:ext cx="7747397" cy="341412"/>
            <a:chOff x="0" y="0"/>
            <a:chExt cx="10329863" cy="455215"/>
          </a:xfrm>
        </p:grpSpPr>
        <p:sp>
          <p:nvSpPr>
            <p:cNvPr id="91" name="Freeform 91"/>
            <p:cNvSpPr/>
            <p:nvPr/>
          </p:nvSpPr>
          <p:spPr>
            <a:xfrm>
              <a:off x="0" y="0"/>
              <a:ext cx="10329862" cy="455215"/>
            </a:xfrm>
            <a:custGeom>
              <a:avLst/>
              <a:gdLst/>
              <a:ahLst/>
              <a:cxnLst/>
              <a:rect l="l" t="t" r="r" b="b"/>
              <a:pathLst>
                <a:path w="10329862" h="455215">
                  <a:moveTo>
                    <a:pt x="0" y="0"/>
                  </a:moveTo>
                  <a:lnTo>
                    <a:pt x="10329862" y="0"/>
                  </a:lnTo>
                  <a:lnTo>
                    <a:pt x="10329862" y="455215"/>
                  </a:lnTo>
                  <a:lnTo>
                    <a:pt x="0" y="455215"/>
                  </a:lnTo>
                  <a:close/>
                </a:path>
              </a:pathLst>
            </a:custGeom>
            <a:solidFill>
              <a:srgbClr val="000000">
                <a:alpha val="0"/>
              </a:srgbClr>
            </a:solidFill>
          </p:spPr>
        </p:sp>
        <p:sp>
          <p:nvSpPr>
            <p:cNvPr id="92" name="TextBox 92"/>
            <p:cNvSpPr txBox="1"/>
            <p:nvPr/>
          </p:nvSpPr>
          <p:spPr>
            <a:xfrm>
              <a:off x="0" y="-57150"/>
              <a:ext cx="10329863" cy="512365"/>
            </a:xfrm>
            <a:prstGeom prst="rect">
              <a:avLst/>
            </a:prstGeom>
          </p:spPr>
          <p:txBody>
            <a:bodyPr lIns="0" tIns="0" rIns="0" bIns="0" rtlCol="0" anchor="t"/>
            <a:lstStyle/>
            <a:p>
              <a:pPr algn="l">
                <a:lnSpc>
                  <a:spcPts val="2061"/>
                </a:lnSpc>
              </a:pPr>
              <a:r>
                <a:rPr lang="ja-JP" alt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映画データベースから映画情報をインポートする</a:t>
              </a:r>
              <a:endParaRPr lang="en-US" sz="1248"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93" name="Group 93"/>
          <p:cNvGrpSpPr/>
          <p:nvPr/>
        </p:nvGrpSpPr>
        <p:grpSpPr>
          <a:xfrm>
            <a:off x="7567321" y="2283629"/>
            <a:ext cx="755148" cy="1404927"/>
            <a:chOff x="0" y="0"/>
            <a:chExt cx="1006864" cy="1873236"/>
          </a:xfrm>
        </p:grpSpPr>
        <p:sp>
          <p:nvSpPr>
            <p:cNvPr id="94" name="Freeform 94"/>
            <p:cNvSpPr/>
            <p:nvPr/>
          </p:nvSpPr>
          <p:spPr>
            <a:xfrm>
              <a:off x="0" y="0"/>
              <a:ext cx="1006856" cy="1873250"/>
            </a:xfrm>
            <a:custGeom>
              <a:avLst/>
              <a:gdLst/>
              <a:ahLst/>
              <a:cxnLst/>
              <a:rect l="l" t="t" r="r" b="b"/>
              <a:pathLst>
                <a:path w="1006856" h="1873250">
                  <a:moveTo>
                    <a:pt x="0" y="0"/>
                  </a:moveTo>
                  <a:lnTo>
                    <a:pt x="1006856" y="0"/>
                  </a:lnTo>
                  <a:lnTo>
                    <a:pt x="1006856" y="1873250"/>
                  </a:lnTo>
                  <a:lnTo>
                    <a:pt x="0" y="1873250"/>
                  </a:lnTo>
                  <a:lnTo>
                    <a:pt x="0" y="0"/>
                  </a:lnTo>
                  <a:close/>
                </a:path>
              </a:pathLst>
            </a:custGeom>
            <a:blipFill>
              <a:blip r:embed="rId3"/>
              <a:stretch>
                <a:fillRect l="-12" r="-13"/>
              </a:stretch>
            </a:blipFill>
          </p:spPr>
        </p:sp>
      </p:grpSp>
      <p:grpSp>
        <p:nvGrpSpPr>
          <p:cNvPr id="95" name="Group 95"/>
          <p:cNvGrpSpPr/>
          <p:nvPr/>
        </p:nvGrpSpPr>
        <p:grpSpPr>
          <a:xfrm>
            <a:off x="9965531" y="3563741"/>
            <a:ext cx="2287637" cy="902740"/>
            <a:chOff x="0" y="0"/>
            <a:chExt cx="3050183" cy="1203653"/>
          </a:xfrm>
        </p:grpSpPr>
        <p:sp>
          <p:nvSpPr>
            <p:cNvPr id="96" name="Freeform 96"/>
            <p:cNvSpPr/>
            <p:nvPr/>
          </p:nvSpPr>
          <p:spPr>
            <a:xfrm>
              <a:off x="0" y="0"/>
              <a:ext cx="3050159" cy="1203706"/>
            </a:xfrm>
            <a:custGeom>
              <a:avLst/>
              <a:gdLst/>
              <a:ahLst/>
              <a:cxnLst/>
              <a:rect l="l" t="t" r="r" b="b"/>
              <a:pathLst>
                <a:path w="3050159" h="1203706">
                  <a:moveTo>
                    <a:pt x="0" y="0"/>
                  </a:moveTo>
                  <a:lnTo>
                    <a:pt x="3050159" y="0"/>
                  </a:lnTo>
                  <a:lnTo>
                    <a:pt x="3050159" y="1203706"/>
                  </a:lnTo>
                  <a:lnTo>
                    <a:pt x="0" y="1203706"/>
                  </a:lnTo>
                  <a:lnTo>
                    <a:pt x="0" y="0"/>
                  </a:lnTo>
                  <a:close/>
                </a:path>
              </a:pathLst>
            </a:custGeom>
            <a:blipFill>
              <a:blip r:embed="rId4"/>
              <a:stretch>
                <a:fillRect t="-17453" b="-17449"/>
              </a:stretch>
            </a:blipFill>
          </p:spPr>
        </p:sp>
      </p:grpSp>
      <p:grpSp>
        <p:nvGrpSpPr>
          <p:cNvPr id="97" name="Group 97"/>
          <p:cNvGrpSpPr/>
          <p:nvPr/>
        </p:nvGrpSpPr>
        <p:grpSpPr>
          <a:xfrm>
            <a:off x="6268491" y="4124325"/>
            <a:ext cx="2115806" cy="1163350"/>
            <a:chOff x="0" y="0"/>
            <a:chExt cx="2821075" cy="1551133"/>
          </a:xfrm>
        </p:grpSpPr>
        <p:sp>
          <p:nvSpPr>
            <p:cNvPr id="98" name="Freeform 98"/>
            <p:cNvSpPr/>
            <p:nvPr/>
          </p:nvSpPr>
          <p:spPr>
            <a:xfrm>
              <a:off x="0" y="0"/>
              <a:ext cx="2821051" cy="1551178"/>
            </a:xfrm>
            <a:custGeom>
              <a:avLst/>
              <a:gdLst/>
              <a:ahLst/>
              <a:cxnLst/>
              <a:rect l="l" t="t" r="r" b="b"/>
              <a:pathLst>
                <a:path w="2821051" h="1551178">
                  <a:moveTo>
                    <a:pt x="0" y="0"/>
                  </a:moveTo>
                  <a:lnTo>
                    <a:pt x="2821051" y="0"/>
                  </a:lnTo>
                  <a:lnTo>
                    <a:pt x="2821051" y="1551178"/>
                  </a:lnTo>
                  <a:lnTo>
                    <a:pt x="0" y="1551178"/>
                  </a:lnTo>
                  <a:lnTo>
                    <a:pt x="0" y="0"/>
                  </a:lnTo>
                  <a:close/>
                </a:path>
              </a:pathLst>
            </a:custGeom>
            <a:blipFill>
              <a:blip r:embed="rId5"/>
              <a:stretch>
                <a:fillRect t="-924" b="-921"/>
              </a:stretch>
            </a:blipFill>
          </p:spPr>
        </p:sp>
      </p:grpSp>
      <p:grpSp>
        <p:nvGrpSpPr>
          <p:cNvPr id="99" name="Group 99"/>
          <p:cNvGrpSpPr/>
          <p:nvPr/>
        </p:nvGrpSpPr>
        <p:grpSpPr>
          <a:xfrm>
            <a:off x="9802713" y="5011490"/>
            <a:ext cx="3187026" cy="977578"/>
            <a:chOff x="0" y="0"/>
            <a:chExt cx="4249368" cy="1303437"/>
          </a:xfrm>
        </p:grpSpPr>
        <p:sp>
          <p:nvSpPr>
            <p:cNvPr id="100" name="Freeform 100"/>
            <p:cNvSpPr/>
            <p:nvPr/>
          </p:nvSpPr>
          <p:spPr>
            <a:xfrm>
              <a:off x="0" y="0"/>
              <a:ext cx="4249420" cy="1303401"/>
            </a:xfrm>
            <a:custGeom>
              <a:avLst/>
              <a:gdLst/>
              <a:ahLst/>
              <a:cxnLst/>
              <a:rect l="l" t="t" r="r" b="b"/>
              <a:pathLst>
                <a:path w="4249420" h="1303401">
                  <a:moveTo>
                    <a:pt x="0" y="0"/>
                  </a:moveTo>
                  <a:lnTo>
                    <a:pt x="4249420" y="0"/>
                  </a:lnTo>
                  <a:lnTo>
                    <a:pt x="4249420" y="1303401"/>
                  </a:lnTo>
                  <a:lnTo>
                    <a:pt x="0" y="1303401"/>
                  </a:lnTo>
                  <a:lnTo>
                    <a:pt x="0" y="0"/>
                  </a:lnTo>
                  <a:close/>
                </a:path>
              </a:pathLst>
            </a:custGeom>
            <a:blipFill>
              <a:blip r:embed="rId6"/>
              <a:stretch>
                <a:fillRect t="-41284" r="1" b="-41287"/>
              </a:stretch>
            </a:blipFill>
          </p:spPr>
        </p:sp>
      </p:grpSp>
      <p:grpSp>
        <p:nvGrpSpPr>
          <p:cNvPr id="101" name="Group 101"/>
          <p:cNvGrpSpPr/>
          <p:nvPr/>
        </p:nvGrpSpPr>
        <p:grpSpPr>
          <a:xfrm>
            <a:off x="7257460" y="5704290"/>
            <a:ext cx="1075426" cy="1075426"/>
            <a:chOff x="0" y="0"/>
            <a:chExt cx="1433901" cy="1433901"/>
          </a:xfrm>
        </p:grpSpPr>
        <p:sp>
          <p:nvSpPr>
            <p:cNvPr id="102" name="Freeform 102"/>
            <p:cNvSpPr/>
            <p:nvPr/>
          </p:nvSpPr>
          <p:spPr>
            <a:xfrm>
              <a:off x="0" y="0"/>
              <a:ext cx="1433957" cy="1433957"/>
            </a:xfrm>
            <a:custGeom>
              <a:avLst/>
              <a:gdLst/>
              <a:ahLst/>
              <a:cxnLst/>
              <a:rect l="l" t="t" r="r" b="b"/>
              <a:pathLst>
                <a:path w="1433957" h="1433957">
                  <a:moveTo>
                    <a:pt x="0" y="0"/>
                  </a:moveTo>
                  <a:lnTo>
                    <a:pt x="1433957" y="0"/>
                  </a:lnTo>
                  <a:lnTo>
                    <a:pt x="1433957" y="1433957"/>
                  </a:lnTo>
                  <a:lnTo>
                    <a:pt x="0" y="1433957"/>
                  </a:lnTo>
                  <a:lnTo>
                    <a:pt x="0" y="0"/>
                  </a:lnTo>
                  <a:close/>
                </a:path>
              </a:pathLst>
            </a:custGeom>
            <a:blipFill>
              <a:blip r:embed="rId7"/>
              <a:stretch>
                <a:fillRect r="3" b="3"/>
              </a:stretch>
            </a:blipFill>
          </p:spPr>
        </p:sp>
      </p:grpSp>
      <p:grpSp>
        <p:nvGrpSpPr>
          <p:cNvPr id="103" name="Group 103"/>
          <p:cNvGrpSpPr/>
          <p:nvPr/>
        </p:nvGrpSpPr>
        <p:grpSpPr>
          <a:xfrm>
            <a:off x="9965531" y="6461755"/>
            <a:ext cx="2075031" cy="1057341"/>
            <a:chOff x="0" y="0"/>
            <a:chExt cx="2766708" cy="1409788"/>
          </a:xfrm>
        </p:grpSpPr>
        <p:sp>
          <p:nvSpPr>
            <p:cNvPr id="104" name="Freeform 104"/>
            <p:cNvSpPr/>
            <p:nvPr/>
          </p:nvSpPr>
          <p:spPr>
            <a:xfrm>
              <a:off x="0" y="0"/>
              <a:ext cx="2766695" cy="1409827"/>
            </a:xfrm>
            <a:custGeom>
              <a:avLst/>
              <a:gdLst/>
              <a:ahLst/>
              <a:cxnLst/>
              <a:rect l="l" t="t" r="r" b="b"/>
              <a:pathLst>
                <a:path w="2766695" h="1409827">
                  <a:moveTo>
                    <a:pt x="0" y="0"/>
                  </a:moveTo>
                  <a:lnTo>
                    <a:pt x="2766695" y="0"/>
                  </a:lnTo>
                  <a:lnTo>
                    <a:pt x="2766695" y="1409827"/>
                  </a:lnTo>
                  <a:lnTo>
                    <a:pt x="0" y="1409827"/>
                  </a:lnTo>
                  <a:lnTo>
                    <a:pt x="0" y="0"/>
                  </a:lnTo>
                  <a:close/>
                </a:path>
              </a:pathLst>
            </a:custGeom>
            <a:blipFill>
              <a:blip r:embed="rId8"/>
              <a:stretch>
                <a:fillRect l="-159" r="-159" b="2"/>
              </a:stretch>
            </a:blipFill>
          </p:spPr>
        </p:sp>
      </p:grpSp>
      <p:grpSp>
        <p:nvGrpSpPr>
          <p:cNvPr id="105" name="Group 105"/>
          <p:cNvGrpSpPr/>
          <p:nvPr/>
        </p:nvGrpSpPr>
        <p:grpSpPr>
          <a:xfrm>
            <a:off x="7302437" y="7125118"/>
            <a:ext cx="1081861" cy="1081861"/>
            <a:chOff x="0" y="0"/>
            <a:chExt cx="1442481" cy="1442481"/>
          </a:xfrm>
        </p:grpSpPr>
        <p:sp>
          <p:nvSpPr>
            <p:cNvPr id="106" name="Freeform 106"/>
            <p:cNvSpPr/>
            <p:nvPr/>
          </p:nvSpPr>
          <p:spPr>
            <a:xfrm>
              <a:off x="0" y="0"/>
              <a:ext cx="1442466" cy="1442466"/>
            </a:xfrm>
            <a:custGeom>
              <a:avLst/>
              <a:gdLst/>
              <a:ahLst/>
              <a:cxnLst/>
              <a:rect l="l" t="t" r="r" b="b"/>
              <a:pathLst>
                <a:path w="1442466" h="1442466">
                  <a:moveTo>
                    <a:pt x="0" y="0"/>
                  </a:moveTo>
                  <a:lnTo>
                    <a:pt x="1442466" y="0"/>
                  </a:lnTo>
                  <a:lnTo>
                    <a:pt x="1442466" y="1442466"/>
                  </a:lnTo>
                  <a:lnTo>
                    <a:pt x="0" y="1442466"/>
                  </a:lnTo>
                  <a:lnTo>
                    <a:pt x="0" y="0"/>
                  </a:lnTo>
                  <a:close/>
                </a:path>
              </a:pathLst>
            </a:custGeom>
            <a:blipFill>
              <a:blip r:embed="rId9"/>
              <a:stretch>
                <a:fillRect r="-1" b="-1"/>
              </a:stretch>
            </a:blipFill>
          </p:spPr>
        </p:sp>
      </p:grpSp>
      <p:grpSp>
        <p:nvGrpSpPr>
          <p:cNvPr id="107" name="Group 107"/>
          <p:cNvGrpSpPr/>
          <p:nvPr/>
        </p:nvGrpSpPr>
        <p:grpSpPr>
          <a:xfrm>
            <a:off x="9965531" y="7969002"/>
            <a:ext cx="1389794" cy="996456"/>
            <a:chOff x="0" y="0"/>
            <a:chExt cx="1853059" cy="1328608"/>
          </a:xfrm>
        </p:grpSpPr>
        <p:sp>
          <p:nvSpPr>
            <p:cNvPr id="108" name="Freeform 108"/>
            <p:cNvSpPr/>
            <p:nvPr/>
          </p:nvSpPr>
          <p:spPr>
            <a:xfrm>
              <a:off x="0" y="0"/>
              <a:ext cx="1853057" cy="1328547"/>
            </a:xfrm>
            <a:custGeom>
              <a:avLst/>
              <a:gdLst/>
              <a:ahLst/>
              <a:cxnLst/>
              <a:rect l="l" t="t" r="r" b="b"/>
              <a:pathLst>
                <a:path w="1853057" h="1328547">
                  <a:moveTo>
                    <a:pt x="0" y="0"/>
                  </a:moveTo>
                  <a:lnTo>
                    <a:pt x="1853057" y="0"/>
                  </a:lnTo>
                  <a:lnTo>
                    <a:pt x="1853057" y="1328547"/>
                  </a:lnTo>
                  <a:lnTo>
                    <a:pt x="0" y="1328547"/>
                  </a:lnTo>
                  <a:lnTo>
                    <a:pt x="0" y="0"/>
                  </a:lnTo>
                  <a:close/>
                </a:path>
              </a:pathLst>
            </a:custGeom>
            <a:blipFill>
              <a:blip r:embed="rId10"/>
              <a:stretch>
                <a:fillRect l="-134" r="-134" b="-4"/>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4899EF"/>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0" y="0"/>
            <a:ext cx="18288000" cy="3544062"/>
            <a:chOff x="0" y="0"/>
            <a:chExt cx="24384000" cy="4725416"/>
          </a:xfrm>
        </p:grpSpPr>
        <p:sp>
          <p:nvSpPr>
            <p:cNvPr id="7" name="Freeform 7" descr="preencoded.png"/>
            <p:cNvSpPr/>
            <p:nvPr/>
          </p:nvSpPr>
          <p:spPr>
            <a:xfrm>
              <a:off x="0" y="0"/>
              <a:ext cx="24384000" cy="4725416"/>
            </a:xfrm>
            <a:custGeom>
              <a:avLst/>
              <a:gdLst/>
              <a:ahLst/>
              <a:cxnLst/>
              <a:rect l="l" t="t" r="r" b="b"/>
              <a:pathLst>
                <a:path w="24384000" h="4725416">
                  <a:moveTo>
                    <a:pt x="0" y="0"/>
                  </a:moveTo>
                  <a:lnTo>
                    <a:pt x="24384000" y="0"/>
                  </a:lnTo>
                  <a:lnTo>
                    <a:pt x="24384000" y="4725416"/>
                  </a:lnTo>
                  <a:lnTo>
                    <a:pt x="0" y="4725416"/>
                  </a:lnTo>
                  <a:lnTo>
                    <a:pt x="0" y="0"/>
                  </a:lnTo>
                  <a:close/>
                </a:path>
              </a:pathLst>
            </a:custGeom>
            <a:blipFill>
              <a:blip r:embed="rId2"/>
              <a:stretch>
                <a:fillRect l="-10" r="-10"/>
              </a:stretch>
            </a:blipFill>
          </p:spPr>
        </p:sp>
      </p:grpSp>
      <p:grpSp>
        <p:nvGrpSpPr>
          <p:cNvPr id="8" name="Group 8"/>
          <p:cNvGrpSpPr/>
          <p:nvPr/>
        </p:nvGrpSpPr>
        <p:grpSpPr>
          <a:xfrm>
            <a:off x="992237" y="4689723"/>
            <a:ext cx="7088237" cy="1048305"/>
            <a:chOff x="0" y="0"/>
            <a:chExt cx="9450983" cy="1397740"/>
          </a:xfrm>
        </p:grpSpPr>
        <p:sp>
          <p:nvSpPr>
            <p:cNvPr id="9" name="Freeform 9"/>
            <p:cNvSpPr/>
            <p:nvPr/>
          </p:nvSpPr>
          <p:spPr>
            <a:xfrm>
              <a:off x="0" y="0"/>
              <a:ext cx="9450983" cy="1397740"/>
            </a:xfrm>
            <a:custGeom>
              <a:avLst/>
              <a:gdLst/>
              <a:ahLst/>
              <a:cxnLst/>
              <a:rect l="l" t="t" r="r" b="b"/>
              <a:pathLst>
                <a:path w="9450983" h="1397740">
                  <a:moveTo>
                    <a:pt x="0" y="0"/>
                  </a:moveTo>
                  <a:lnTo>
                    <a:pt x="9450983" y="0"/>
                  </a:lnTo>
                  <a:lnTo>
                    <a:pt x="9450983" y="1397740"/>
                  </a:lnTo>
                  <a:lnTo>
                    <a:pt x="0" y="1397740"/>
                  </a:lnTo>
                  <a:close/>
                </a:path>
              </a:pathLst>
            </a:custGeom>
            <a:solidFill>
              <a:srgbClr val="000000">
                <a:alpha val="0"/>
              </a:srgbClr>
            </a:solidFill>
          </p:spPr>
        </p:sp>
        <p:sp>
          <p:nvSpPr>
            <p:cNvPr id="10" name="TextBox 10"/>
            <p:cNvSpPr txBox="1"/>
            <p:nvPr/>
          </p:nvSpPr>
          <p:spPr>
            <a:xfrm>
              <a:off x="0" y="-28575"/>
              <a:ext cx="9450983" cy="1426315"/>
            </a:xfrm>
            <a:prstGeom prst="rect">
              <a:avLst/>
            </a:prstGeom>
          </p:spPr>
          <p:txBody>
            <a:bodyPr lIns="0" tIns="0" rIns="0" bIns="0" rtlCol="0" anchor="t"/>
            <a:lstStyle/>
            <a:p>
              <a:pPr algn="l">
                <a:lnSpc>
                  <a:spcPts val="6936"/>
                </a:lnSpc>
              </a:pPr>
              <a:r>
                <a:rPr lang="ja-JP" altLang="en-US" sz="5562" dirty="0">
                  <a:solidFill>
                    <a:srgbClr val="41A4FF"/>
                  </a:solidFill>
                  <a:latin typeface="BIZ UDGothic" panose="020B0400000000000000" pitchFamily="33" charset="-128"/>
                  <a:ea typeface="BIZ UDGothic" panose="020B0400000000000000" pitchFamily="33" charset="-128"/>
                  <a:cs typeface="210 밀레니얼"/>
                  <a:sym typeface="210 밀레니얼"/>
                </a:rPr>
                <a:t>ユーザーユースケース</a:t>
              </a:r>
              <a:endParaRPr lang="en-US" sz="5562" dirty="0">
                <a:solidFill>
                  <a:srgbClr val="41A4FF"/>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11" name="Group 11"/>
          <p:cNvGrpSpPr/>
          <p:nvPr/>
        </p:nvGrpSpPr>
        <p:grpSpPr>
          <a:xfrm>
            <a:off x="1098575" y="6415831"/>
            <a:ext cx="425196" cy="531590"/>
            <a:chOff x="0" y="0"/>
            <a:chExt cx="566928" cy="708787"/>
          </a:xfrm>
        </p:grpSpPr>
        <p:sp>
          <p:nvSpPr>
            <p:cNvPr id="12" name="Freeform 12" descr="preencoded.png"/>
            <p:cNvSpPr/>
            <p:nvPr/>
          </p:nvSpPr>
          <p:spPr>
            <a:xfrm>
              <a:off x="0" y="0"/>
              <a:ext cx="566928" cy="708787"/>
            </a:xfrm>
            <a:custGeom>
              <a:avLst/>
              <a:gdLst/>
              <a:ahLst/>
              <a:cxnLst/>
              <a:rect l="l" t="t" r="r" b="b"/>
              <a:pathLst>
                <a:path w="566928" h="708787">
                  <a:moveTo>
                    <a:pt x="0" y="0"/>
                  </a:moveTo>
                  <a:lnTo>
                    <a:pt x="566928" y="0"/>
                  </a:lnTo>
                  <a:lnTo>
                    <a:pt x="566928" y="708787"/>
                  </a:lnTo>
                  <a:lnTo>
                    <a:pt x="0" y="708787"/>
                  </a:lnTo>
                  <a:lnTo>
                    <a:pt x="0" y="0"/>
                  </a:lnTo>
                  <a:close/>
                </a:path>
              </a:pathLst>
            </a:custGeom>
            <a:blipFill>
              <a:blip r:embed="rId3"/>
              <a:stretch>
                <a:fillRect l="-232" r="-232"/>
              </a:stretch>
            </a:blipFill>
          </p:spPr>
        </p:sp>
      </p:grpSp>
      <p:grpSp>
        <p:nvGrpSpPr>
          <p:cNvPr id="13" name="Group 13"/>
          <p:cNvGrpSpPr/>
          <p:nvPr/>
        </p:nvGrpSpPr>
        <p:grpSpPr>
          <a:xfrm>
            <a:off x="1913632" y="6334125"/>
            <a:ext cx="5934968" cy="579437"/>
            <a:chOff x="0" y="0"/>
            <a:chExt cx="7913291" cy="772582"/>
          </a:xfrm>
        </p:grpSpPr>
        <p:sp>
          <p:nvSpPr>
            <p:cNvPr id="14" name="Freeform 14"/>
            <p:cNvSpPr/>
            <p:nvPr/>
          </p:nvSpPr>
          <p:spPr>
            <a:xfrm>
              <a:off x="0" y="0"/>
              <a:ext cx="7913291" cy="772582"/>
            </a:xfrm>
            <a:custGeom>
              <a:avLst/>
              <a:gdLst/>
              <a:ahLst/>
              <a:cxnLst/>
              <a:rect l="l" t="t" r="r" b="b"/>
              <a:pathLst>
                <a:path w="7913291" h="772582">
                  <a:moveTo>
                    <a:pt x="0" y="0"/>
                  </a:moveTo>
                  <a:lnTo>
                    <a:pt x="7913291" y="0"/>
                  </a:lnTo>
                  <a:lnTo>
                    <a:pt x="7913291" y="772582"/>
                  </a:lnTo>
                  <a:lnTo>
                    <a:pt x="0" y="772582"/>
                  </a:lnTo>
                  <a:close/>
                </a:path>
              </a:pathLst>
            </a:custGeom>
            <a:solidFill>
              <a:srgbClr val="000000">
                <a:alpha val="0"/>
              </a:srgbClr>
            </a:solidFill>
          </p:spPr>
        </p:sp>
        <p:sp>
          <p:nvSpPr>
            <p:cNvPr id="15" name="TextBox 15"/>
            <p:cNvSpPr txBox="1"/>
            <p:nvPr/>
          </p:nvSpPr>
          <p:spPr>
            <a:xfrm>
              <a:off x="0" y="-19050"/>
              <a:ext cx="7913291" cy="791632"/>
            </a:xfrm>
            <a:prstGeom prst="rect">
              <a:avLst/>
            </a:prstGeom>
          </p:spPr>
          <p:txBody>
            <a:bodyPr lIns="0" tIns="0" rIns="0" bIns="0" rtlCol="0" anchor="t"/>
            <a:lstStyle/>
            <a:p>
              <a:pPr algn="l">
                <a:lnSpc>
                  <a:spcPts val="3436"/>
                </a:lnSpc>
              </a:pP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会員登録</a:t>
              </a:r>
              <a:r>
                <a:rPr lang="en-US" altLang="ja-JP"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&amp;</a:t>
              </a: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ログイン</a:t>
              </a:r>
              <a:r>
                <a:rPr lang="en-US" altLang="ja-JP"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&amp;</a:t>
              </a: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映画情報を見る</a:t>
              </a:r>
              <a:endParaRPr 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16" name="Group 16"/>
          <p:cNvGrpSpPr/>
          <p:nvPr/>
        </p:nvGrpSpPr>
        <p:grpSpPr>
          <a:xfrm>
            <a:off x="1913633" y="6832846"/>
            <a:ext cx="7088684" cy="596505"/>
            <a:chOff x="0" y="0"/>
            <a:chExt cx="9451579" cy="795339"/>
          </a:xfrm>
        </p:grpSpPr>
        <p:sp>
          <p:nvSpPr>
            <p:cNvPr id="17" name="Freeform 17"/>
            <p:cNvSpPr/>
            <p:nvPr/>
          </p:nvSpPr>
          <p:spPr>
            <a:xfrm>
              <a:off x="0" y="0"/>
              <a:ext cx="9451579" cy="795339"/>
            </a:xfrm>
            <a:custGeom>
              <a:avLst/>
              <a:gdLst/>
              <a:ahLst/>
              <a:cxnLst/>
              <a:rect l="l" t="t" r="r" b="b"/>
              <a:pathLst>
                <a:path w="9451579" h="795339">
                  <a:moveTo>
                    <a:pt x="0" y="0"/>
                  </a:moveTo>
                  <a:lnTo>
                    <a:pt x="9451579" y="0"/>
                  </a:lnTo>
                  <a:lnTo>
                    <a:pt x="9451579" y="795339"/>
                  </a:lnTo>
                  <a:lnTo>
                    <a:pt x="0" y="795339"/>
                  </a:lnTo>
                  <a:close/>
                </a:path>
              </a:pathLst>
            </a:custGeom>
            <a:solidFill>
              <a:srgbClr val="000000">
                <a:alpha val="0"/>
              </a:srgbClr>
            </a:solidFill>
          </p:spPr>
        </p:sp>
        <p:sp>
          <p:nvSpPr>
            <p:cNvPr id="18" name="TextBox 18"/>
            <p:cNvSpPr txBox="1"/>
            <p:nvPr/>
          </p:nvSpPr>
          <p:spPr>
            <a:xfrm>
              <a:off x="0" y="-95250"/>
              <a:ext cx="9451579" cy="890589"/>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すべてのユーザーに提供される基本機能</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19" name="Group 19"/>
          <p:cNvGrpSpPr/>
          <p:nvPr/>
        </p:nvGrpSpPr>
        <p:grpSpPr>
          <a:xfrm>
            <a:off x="9392171" y="6415831"/>
            <a:ext cx="425196" cy="531590"/>
            <a:chOff x="0" y="0"/>
            <a:chExt cx="566928" cy="708787"/>
          </a:xfrm>
        </p:grpSpPr>
        <p:sp>
          <p:nvSpPr>
            <p:cNvPr id="20" name="Freeform 20" descr="preencoded.png"/>
            <p:cNvSpPr/>
            <p:nvPr/>
          </p:nvSpPr>
          <p:spPr>
            <a:xfrm>
              <a:off x="0" y="0"/>
              <a:ext cx="566928" cy="708787"/>
            </a:xfrm>
            <a:custGeom>
              <a:avLst/>
              <a:gdLst/>
              <a:ahLst/>
              <a:cxnLst/>
              <a:rect l="l" t="t" r="r" b="b"/>
              <a:pathLst>
                <a:path w="566928" h="708787">
                  <a:moveTo>
                    <a:pt x="0" y="0"/>
                  </a:moveTo>
                  <a:lnTo>
                    <a:pt x="566928" y="0"/>
                  </a:lnTo>
                  <a:lnTo>
                    <a:pt x="566928" y="708787"/>
                  </a:lnTo>
                  <a:lnTo>
                    <a:pt x="0" y="708787"/>
                  </a:lnTo>
                  <a:lnTo>
                    <a:pt x="0" y="0"/>
                  </a:lnTo>
                  <a:close/>
                </a:path>
              </a:pathLst>
            </a:custGeom>
            <a:blipFill>
              <a:blip r:embed="rId4"/>
              <a:stretch>
                <a:fillRect l="-232" r="-232"/>
              </a:stretch>
            </a:blipFill>
          </p:spPr>
        </p:sp>
      </p:grpSp>
      <p:grpSp>
        <p:nvGrpSpPr>
          <p:cNvPr id="21" name="Group 21"/>
          <p:cNvGrpSpPr/>
          <p:nvPr/>
        </p:nvGrpSpPr>
        <p:grpSpPr>
          <a:xfrm>
            <a:off x="10207229" y="6334126"/>
            <a:ext cx="3544044" cy="579436"/>
            <a:chOff x="0" y="0"/>
            <a:chExt cx="4725392" cy="772582"/>
          </a:xfrm>
        </p:grpSpPr>
        <p:sp>
          <p:nvSpPr>
            <p:cNvPr id="22" name="Freeform 22"/>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23" name="TextBox 23"/>
            <p:cNvSpPr txBox="1"/>
            <p:nvPr/>
          </p:nvSpPr>
          <p:spPr>
            <a:xfrm>
              <a:off x="0" y="-19050"/>
              <a:ext cx="4725392" cy="791632"/>
            </a:xfrm>
            <a:prstGeom prst="rect">
              <a:avLst/>
            </a:prstGeom>
          </p:spPr>
          <p:txBody>
            <a:bodyPr lIns="0" tIns="0" rIns="0" bIns="0" rtlCol="0" anchor="t"/>
            <a:lstStyle/>
            <a:p>
              <a:pPr algn="l">
                <a:lnSpc>
                  <a:spcPts val="3436"/>
                </a:lnSpc>
              </a:pP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映画のブックマーク</a:t>
              </a:r>
              <a:endParaRPr 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24" name="Group 24"/>
          <p:cNvGrpSpPr/>
          <p:nvPr/>
        </p:nvGrpSpPr>
        <p:grpSpPr>
          <a:xfrm>
            <a:off x="10207229" y="6761408"/>
            <a:ext cx="7478546" cy="667943"/>
            <a:chOff x="0" y="-95251"/>
            <a:chExt cx="9971395" cy="890590"/>
          </a:xfrm>
        </p:grpSpPr>
        <p:sp>
          <p:nvSpPr>
            <p:cNvPr id="25" name="Freeform 25"/>
            <p:cNvSpPr/>
            <p:nvPr/>
          </p:nvSpPr>
          <p:spPr>
            <a:xfrm>
              <a:off x="0" y="0"/>
              <a:ext cx="9451579" cy="795339"/>
            </a:xfrm>
            <a:custGeom>
              <a:avLst/>
              <a:gdLst/>
              <a:ahLst/>
              <a:cxnLst/>
              <a:rect l="l" t="t" r="r" b="b"/>
              <a:pathLst>
                <a:path w="9451579" h="795339">
                  <a:moveTo>
                    <a:pt x="0" y="0"/>
                  </a:moveTo>
                  <a:lnTo>
                    <a:pt x="9451579" y="0"/>
                  </a:lnTo>
                  <a:lnTo>
                    <a:pt x="9451579" y="795339"/>
                  </a:lnTo>
                  <a:lnTo>
                    <a:pt x="0" y="795339"/>
                  </a:lnTo>
                  <a:close/>
                </a:path>
              </a:pathLst>
            </a:custGeom>
            <a:solidFill>
              <a:srgbClr val="000000">
                <a:alpha val="0"/>
              </a:srgbClr>
            </a:solidFill>
          </p:spPr>
        </p:sp>
        <p:sp>
          <p:nvSpPr>
            <p:cNvPr id="26" name="TextBox 26"/>
            <p:cNvSpPr txBox="1"/>
            <p:nvPr/>
          </p:nvSpPr>
          <p:spPr>
            <a:xfrm>
              <a:off x="0" y="-95251"/>
              <a:ext cx="9971395" cy="890590"/>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サイト会員は映画をブックマーク、情報を見ることが可能</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27" name="Group 27"/>
          <p:cNvGrpSpPr/>
          <p:nvPr/>
        </p:nvGrpSpPr>
        <p:grpSpPr>
          <a:xfrm>
            <a:off x="1098575" y="8084939"/>
            <a:ext cx="425196" cy="531590"/>
            <a:chOff x="0" y="0"/>
            <a:chExt cx="566928" cy="708787"/>
          </a:xfrm>
        </p:grpSpPr>
        <p:sp>
          <p:nvSpPr>
            <p:cNvPr id="28" name="Freeform 28" descr="preencoded.png"/>
            <p:cNvSpPr/>
            <p:nvPr/>
          </p:nvSpPr>
          <p:spPr>
            <a:xfrm>
              <a:off x="0" y="0"/>
              <a:ext cx="566928" cy="708787"/>
            </a:xfrm>
            <a:custGeom>
              <a:avLst/>
              <a:gdLst/>
              <a:ahLst/>
              <a:cxnLst/>
              <a:rect l="l" t="t" r="r" b="b"/>
              <a:pathLst>
                <a:path w="566928" h="708787">
                  <a:moveTo>
                    <a:pt x="0" y="0"/>
                  </a:moveTo>
                  <a:lnTo>
                    <a:pt x="566928" y="0"/>
                  </a:lnTo>
                  <a:lnTo>
                    <a:pt x="566928" y="708787"/>
                  </a:lnTo>
                  <a:lnTo>
                    <a:pt x="0" y="708787"/>
                  </a:lnTo>
                  <a:lnTo>
                    <a:pt x="0" y="0"/>
                  </a:lnTo>
                  <a:close/>
                </a:path>
              </a:pathLst>
            </a:custGeom>
            <a:blipFill>
              <a:blip r:embed="rId5"/>
              <a:stretch>
                <a:fillRect l="-232" r="-232"/>
              </a:stretch>
            </a:blipFill>
          </p:spPr>
        </p:sp>
      </p:grpSp>
      <p:grpSp>
        <p:nvGrpSpPr>
          <p:cNvPr id="29" name="Group 29"/>
          <p:cNvGrpSpPr/>
          <p:nvPr/>
        </p:nvGrpSpPr>
        <p:grpSpPr>
          <a:xfrm>
            <a:off x="1913632" y="8003234"/>
            <a:ext cx="3544044" cy="579436"/>
            <a:chOff x="0" y="0"/>
            <a:chExt cx="4725392" cy="772582"/>
          </a:xfrm>
        </p:grpSpPr>
        <p:sp>
          <p:nvSpPr>
            <p:cNvPr id="30" name="Freeform 30"/>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31" name="TextBox 31"/>
            <p:cNvSpPr txBox="1"/>
            <p:nvPr/>
          </p:nvSpPr>
          <p:spPr>
            <a:xfrm>
              <a:off x="0" y="-19050"/>
              <a:ext cx="4725392" cy="791632"/>
            </a:xfrm>
            <a:prstGeom prst="rect">
              <a:avLst/>
            </a:prstGeom>
          </p:spPr>
          <p:txBody>
            <a:bodyPr lIns="0" tIns="0" rIns="0" bIns="0" rtlCol="0" anchor="t"/>
            <a:lstStyle/>
            <a:p>
              <a:pPr algn="l">
                <a:lnSpc>
                  <a:spcPts val="3436"/>
                </a:lnSpc>
              </a:pP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評価</a:t>
              </a:r>
              <a:r>
                <a:rPr lang="en-US" altLang="ja-JP"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&amp;</a:t>
              </a: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レビュー</a:t>
              </a:r>
              <a:endParaRPr 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32" name="Group 32"/>
          <p:cNvGrpSpPr/>
          <p:nvPr/>
        </p:nvGrpSpPr>
        <p:grpSpPr>
          <a:xfrm>
            <a:off x="1913633" y="8430516"/>
            <a:ext cx="7088684" cy="667943"/>
            <a:chOff x="0" y="-95251"/>
            <a:chExt cx="9451579" cy="890590"/>
          </a:xfrm>
        </p:grpSpPr>
        <p:sp>
          <p:nvSpPr>
            <p:cNvPr id="33" name="Freeform 33"/>
            <p:cNvSpPr/>
            <p:nvPr/>
          </p:nvSpPr>
          <p:spPr>
            <a:xfrm>
              <a:off x="0" y="0"/>
              <a:ext cx="9451579" cy="795339"/>
            </a:xfrm>
            <a:custGeom>
              <a:avLst/>
              <a:gdLst/>
              <a:ahLst/>
              <a:cxnLst/>
              <a:rect l="l" t="t" r="r" b="b"/>
              <a:pathLst>
                <a:path w="9451579" h="795339">
                  <a:moveTo>
                    <a:pt x="0" y="0"/>
                  </a:moveTo>
                  <a:lnTo>
                    <a:pt x="9451579" y="0"/>
                  </a:lnTo>
                  <a:lnTo>
                    <a:pt x="9451579" y="795339"/>
                  </a:lnTo>
                  <a:lnTo>
                    <a:pt x="0" y="795339"/>
                  </a:lnTo>
                  <a:close/>
                </a:path>
              </a:pathLst>
            </a:custGeom>
            <a:solidFill>
              <a:srgbClr val="000000">
                <a:alpha val="0"/>
              </a:srgbClr>
            </a:solidFill>
          </p:spPr>
        </p:sp>
        <p:sp>
          <p:nvSpPr>
            <p:cNvPr id="34" name="TextBox 34"/>
            <p:cNvSpPr txBox="1"/>
            <p:nvPr/>
          </p:nvSpPr>
          <p:spPr>
            <a:xfrm>
              <a:off x="0" y="-95251"/>
              <a:ext cx="7913290" cy="890590"/>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会員は映画別の評価いとレビューを作成、修正、削除可能</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grpSp>
        <p:nvGrpSpPr>
          <p:cNvPr id="35" name="Group 35"/>
          <p:cNvGrpSpPr/>
          <p:nvPr/>
        </p:nvGrpSpPr>
        <p:grpSpPr>
          <a:xfrm>
            <a:off x="9392171" y="8084939"/>
            <a:ext cx="425196" cy="531590"/>
            <a:chOff x="0" y="0"/>
            <a:chExt cx="566928" cy="708787"/>
          </a:xfrm>
        </p:grpSpPr>
        <p:sp>
          <p:nvSpPr>
            <p:cNvPr id="36" name="Freeform 36" descr="preencoded.png"/>
            <p:cNvSpPr/>
            <p:nvPr/>
          </p:nvSpPr>
          <p:spPr>
            <a:xfrm>
              <a:off x="0" y="0"/>
              <a:ext cx="566928" cy="708787"/>
            </a:xfrm>
            <a:custGeom>
              <a:avLst/>
              <a:gdLst/>
              <a:ahLst/>
              <a:cxnLst/>
              <a:rect l="l" t="t" r="r" b="b"/>
              <a:pathLst>
                <a:path w="566928" h="708787">
                  <a:moveTo>
                    <a:pt x="0" y="0"/>
                  </a:moveTo>
                  <a:lnTo>
                    <a:pt x="566928" y="0"/>
                  </a:lnTo>
                  <a:lnTo>
                    <a:pt x="566928" y="708787"/>
                  </a:lnTo>
                  <a:lnTo>
                    <a:pt x="0" y="708787"/>
                  </a:lnTo>
                  <a:lnTo>
                    <a:pt x="0" y="0"/>
                  </a:lnTo>
                  <a:close/>
                </a:path>
              </a:pathLst>
            </a:custGeom>
            <a:blipFill>
              <a:blip r:embed="rId6"/>
              <a:stretch>
                <a:fillRect l="-232" r="-232"/>
              </a:stretch>
            </a:blipFill>
          </p:spPr>
        </p:sp>
      </p:grpSp>
      <p:grpSp>
        <p:nvGrpSpPr>
          <p:cNvPr id="37" name="Group 37"/>
          <p:cNvGrpSpPr/>
          <p:nvPr/>
        </p:nvGrpSpPr>
        <p:grpSpPr>
          <a:xfrm>
            <a:off x="10207229" y="8003234"/>
            <a:ext cx="3544044" cy="579436"/>
            <a:chOff x="0" y="0"/>
            <a:chExt cx="4725392" cy="772582"/>
          </a:xfrm>
        </p:grpSpPr>
        <p:sp>
          <p:nvSpPr>
            <p:cNvPr id="38" name="Freeform 38"/>
            <p:cNvSpPr/>
            <p:nvPr/>
          </p:nvSpPr>
          <p:spPr>
            <a:xfrm>
              <a:off x="0" y="0"/>
              <a:ext cx="4725392" cy="772582"/>
            </a:xfrm>
            <a:custGeom>
              <a:avLst/>
              <a:gdLst/>
              <a:ahLst/>
              <a:cxnLst/>
              <a:rect l="l" t="t" r="r" b="b"/>
              <a:pathLst>
                <a:path w="4725392" h="772582">
                  <a:moveTo>
                    <a:pt x="0" y="0"/>
                  </a:moveTo>
                  <a:lnTo>
                    <a:pt x="4725392" y="0"/>
                  </a:lnTo>
                  <a:lnTo>
                    <a:pt x="4725392" y="772582"/>
                  </a:lnTo>
                  <a:lnTo>
                    <a:pt x="0" y="772582"/>
                  </a:lnTo>
                  <a:close/>
                </a:path>
              </a:pathLst>
            </a:custGeom>
            <a:solidFill>
              <a:srgbClr val="000000">
                <a:alpha val="0"/>
              </a:srgbClr>
            </a:solidFill>
          </p:spPr>
        </p:sp>
        <p:sp>
          <p:nvSpPr>
            <p:cNvPr id="39" name="TextBox 39"/>
            <p:cNvSpPr txBox="1"/>
            <p:nvPr/>
          </p:nvSpPr>
          <p:spPr>
            <a:xfrm>
              <a:off x="0" y="-19050"/>
              <a:ext cx="4725392" cy="791632"/>
            </a:xfrm>
            <a:prstGeom prst="rect">
              <a:avLst/>
            </a:prstGeom>
          </p:spPr>
          <p:txBody>
            <a:bodyPr lIns="0" tIns="0" rIns="0" bIns="0" rtlCol="0" anchor="t"/>
            <a:lstStyle/>
            <a:p>
              <a:pPr algn="l">
                <a:lnSpc>
                  <a:spcPts val="3436"/>
                </a:lnSpc>
              </a:pPr>
              <a:r>
                <a:rPr lang="ja-JP" alt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rPr>
                <a:t>レビューリスト</a:t>
              </a:r>
              <a:endParaRPr lang="en-US" sz="2750" b="1" dirty="0">
                <a:solidFill>
                  <a:srgbClr val="121278"/>
                </a:solidFill>
                <a:latin typeface="BIZ UDGothic" panose="020B0400000000000000" pitchFamily="33" charset="-128"/>
                <a:ea typeface="BIZ UDGothic" panose="020B0400000000000000" pitchFamily="33" charset="-128"/>
                <a:cs typeface="Tlab 돋움 미디움 Bold"/>
                <a:sym typeface="Tlab 돋움 미디움 Bold"/>
              </a:endParaRPr>
            </a:p>
          </p:txBody>
        </p:sp>
      </p:grpSp>
      <p:grpSp>
        <p:nvGrpSpPr>
          <p:cNvPr id="40" name="Group 40"/>
          <p:cNvGrpSpPr/>
          <p:nvPr/>
        </p:nvGrpSpPr>
        <p:grpSpPr>
          <a:xfrm>
            <a:off x="10207229" y="8501954"/>
            <a:ext cx="7088684" cy="596505"/>
            <a:chOff x="0" y="0"/>
            <a:chExt cx="9451579" cy="795339"/>
          </a:xfrm>
        </p:grpSpPr>
        <p:sp>
          <p:nvSpPr>
            <p:cNvPr id="41" name="Freeform 41"/>
            <p:cNvSpPr/>
            <p:nvPr/>
          </p:nvSpPr>
          <p:spPr>
            <a:xfrm>
              <a:off x="0" y="0"/>
              <a:ext cx="9451579" cy="795339"/>
            </a:xfrm>
            <a:custGeom>
              <a:avLst/>
              <a:gdLst/>
              <a:ahLst/>
              <a:cxnLst/>
              <a:rect l="l" t="t" r="r" b="b"/>
              <a:pathLst>
                <a:path w="9451579" h="795339">
                  <a:moveTo>
                    <a:pt x="0" y="0"/>
                  </a:moveTo>
                  <a:lnTo>
                    <a:pt x="9451579" y="0"/>
                  </a:lnTo>
                  <a:lnTo>
                    <a:pt x="9451579" y="795339"/>
                  </a:lnTo>
                  <a:lnTo>
                    <a:pt x="0" y="795339"/>
                  </a:lnTo>
                  <a:close/>
                </a:path>
              </a:pathLst>
            </a:custGeom>
            <a:solidFill>
              <a:srgbClr val="000000">
                <a:alpha val="0"/>
              </a:srgbClr>
            </a:solidFill>
          </p:spPr>
        </p:sp>
        <p:sp>
          <p:nvSpPr>
            <p:cNvPr id="42" name="TextBox 42"/>
            <p:cNvSpPr txBox="1"/>
            <p:nvPr/>
          </p:nvSpPr>
          <p:spPr>
            <a:xfrm>
              <a:off x="0" y="-95250"/>
              <a:ext cx="9451579" cy="890589"/>
            </a:xfrm>
            <a:prstGeom prst="rect">
              <a:avLst/>
            </a:prstGeom>
          </p:spPr>
          <p:txBody>
            <a:bodyPr lIns="0" tIns="0" rIns="0" bIns="0" rtlCol="0" anchor="t"/>
            <a:lstStyle/>
            <a:p>
              <a:pPr algn="l">
                <a:lnSpc>
                  <a:spcPts val="3561"/>
                </a:lnSpc>
              </a:pPr>
              <a:r>
                <a:rPr lang="ja-JP" alt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rPr>
                <a:t>会員は自分が作成したレビューリストを閲覧可能</a:t>
              </a:r>
              <a:endParaRPr lang="en-US" sz="2187" dirty="0">
                <a:solidFill>
                  <a:srgbClr val="534848"/>
                </a:solidFill>
                <a:latin typeface="BIZ UDGothic" panose="020B0400000000000000" pitchFamily="33" charset="-128"/>
                <a:ea typeface="BIZ UDGothic" panose="020B0400000000000000" pitchFamily="33" charset="-128"/>
                <a:cs typeface="Tlab 돋움 레귤러"/>
                <a:sym typeface="Tlab 돋움 레귤러"/>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4C1C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21278"/>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grpSp>
        <p:nvGrpSpPr>
          <p:cNvPr id="6" name="Group 6"/>
          <p:cNvGrpSpPr/>
          <p:nvPr/>
        </p:nvGrpSpPr>
        <p:grpSpPr>
          <a:xfrm>
            <a:off x="0" y="0"/>
            <a:ext cx="7233666" cy="10287000"/>
            <a:chOff x="0" y="0"/>
            <a:chExt cx="9644888" cy="13716000"/>
          </a:xfrm>
        </p:grpSpPr>
        <p:sp>
          <p:nvSpPr>
            <p:cNvPr id="7" name="Freeform 7"/>
            <p:cNvSpPr/>
            <p:nvPr/>
          </p:nvSpPr>
          <p:spPr>
            <a:xfrm>
              <a:off x="0" y="0"/>
              <a:ext cx="9644888" cy="13716000"/>
            </a:xfrm>
            <a:custGeom>
              <a:avLst/>
              <a:gdLst/>
              <a:ahLst/>
              <a:cxnLst/>
              <a:rect l="l" t="t" r="r" b="b"/>
              <a:pathLst>
                <a:path w="9644888" h="13716000">
                  <a:moveTo>
                    <a:pt x="0" y="0"/>
                  </a:moveTo>
                  <a:lnTo>
                    <a:pt x="9644888" y="0"/>
                  </a:lnTo>
                  <a:lnTo>
                    <a:pt x="9644888" y="13716000"/>
                  </a:lnTo>
                  <a:lnTo>
                    <a:pt x="0" y="13716000"/>
                  </a:lnTo>
                  <a:lnTo>
                    <a:pt x="0" y="0"/>
                  </a:lnTo>
                  <a:close/>
                </a:path>
              </a:pathLst>
            </a:custGeom>
            <a:blipFill>
              <a:blip r:embed="rId2"/>
              <a:stretch>
                <a:fillRect l="-6824" r="-6824"/>
              </a:stretch>
            </a:blipFill>
          </p:spPr>
        </p:sp>
      </p:grpSp>
      <p:grpSp>
        <p:nvGrpSpPr>
          <p:cNvPr id="8" name="Group 8"/>
          <p:cNvGrpSpPr/>
          <p:nvPr/>
        </p:nvGrpSpPr>
        <p:grpSpPr>
          <a:xfrm>
            <a:off x="8023472" y="2710700"/>
            <a:ext cx="10797928" cy="1035366"/>
            <a:chOff x="0" y="-19049"/>
            <a:chExt cx="14397237" cy="1380488"/>
          </a:xfrm>
        </p:grpSpPr>
        <p:sp>
          <p:nvSpPr>
            <p:cNvPr id="9" name="Freeform 9"/>
            <p:cNvSpPr/>
            <p:nvPr/>
          </p:nvSpPr>
          <p:spPr>
            <a:xfrm>
              <a:off x="0" y="0"/>
              <a:ext cx="13686037" cy="1361439"/>
            </a:xfrm>
            <a:custGeom>
              <a:avLst/>
              <a:gdLst/>
              <a:ahLst/>
              <a:cxnLst/>
              <a:rect l="l" t="t" r="r" b="b"/>
              <a:pathLst>
                <a:path w="13686037" h="1361439">
                  <a:moveTo>
                    <a:pt x="0" y="0"/>
                  </a:moveTo>
                  <a:lnTo>
                    <a:pt x="13686037" y="0"/>
                  </a:lnTo>
                  <a:lnTo>
                    <a:pt x="13686037" y="1361439"/>
                  </a:lnTo>
                  <a:lnTo>
                    <a:pt x="0" y="1361439"/>
                  </a:lnTo>
                  <a:close/>
                </a:path>
              </a:pathLst>
            </a:custGeom>
            <a:solidFill>
              <a:srgbClr val="000000">
                <a:alpha val="0"/>
              </a:srgbClr>
            </a:solidFill>
          </p:spPr>
        </p:sp>
        <p:sp>
          <p:nvSpPr>
            <p:cNvPr id="10" name="TextBox 10"/>
            <p:cNvSpPr txBox="1"/>
            <p:nvPr/>
          </p:nvSpPr>
          <p:spPr>
            <a:xfrm>
              <a:off x="0" y="-19049"/>
              <a:ext cx="14397237" cy="1380488"/>
            </a:xfrm>
            <a:prstGeom prst="rect">
              <a:avLst/>
            </a:prstGeom>
          </p:spPr>
          <p:txBody>
            <a:bodyPr lIns="0" tIns="0" rIns="0" bIns="0" rtlCol="0" anchor="t"/>
            <a:lstStyle/>
            <a:p>
              <a:pPr algn="l">
                <a:lnSpc>
                  <a:spcPts val="6875"/>
                </a:lnSpc>
              </a:pPr>
              <a:r>
                <a:rPr lang="ja-JP" altLang="en-US" sz="4500" b="1" dirty="0">
                  <a:solidFill>
                    <a:srgbClr val="E3CCBD"/>
                  </a:solidFill>
                  <a:latin typeface="BIZ UDGothic" panose="020B0400000000000000" pitchFamily="33" charset="-128"/>
                  <a:ea typeface="BIZ UDGothic" panose="020B0400000000000000" pitchFamily="33" charset="-128"/>
                  <a:cs typeface="210 밀레니얼"/>
                  <a:sym typeface="210 밀레니얼"/>
                </a:rPr>
                <a:t>メイン画面とドロップダウンメニュー</a:t>
              </a:r>
              <a:endParaRPr lang="en-US" sz="4500" b="1" dirty="0">
                <a:solidFill>
                  <a:srgbClr val="E3CCBD"/>
                </a:solidFill>
                <a:latin typeface="BIZ UDGothic" panose="020B0400000000000000" pitchFamily="33" charset="-128"/>
                <a:ea typeface="BIZ UDGothic" panose="020B0400000000000000" pitchFamily="33" charset="-128"/>
                <a:cs typeface="210 밀레니얼"/>
                <a:sym typeface="210 밀레니얼"/>
              </a:endParaRPr>
            </a:p>
          </p:txBody>
        </p:sp>
      </p:grpSp>
      <p:grpSp>
        <p:nvGrpSpPr>
          <p:cNvPr id="11" name="Group 11"/>
          <p:cNvGrpSpPr/>
          <p:nvPr/>
        </p:nvGrpSpPr>
        <p:grpSpPr>
          <a:xfrm>
            <a:off x="7937747" y="4496594"/>
            <a:ext cx="9893053" cy="1254418"/>
            <a:chOff x="0" y="-85725"/>
            <a:chExt cx="13190738" cy="1672557"/>
          </a:xfrm>
        </p:grpSpPr>
        <p:sp>
          <p:nvSpPr>
            <p:cNvPr id="12" name="Freeform 12"/>
            <p:cNvSpPr/>
            <p:nvPr/>
          </p:nvSpPr>
          <p:spPr>
            <a:xfrm>
              <a:off x="0" y="0"/>
              <a:ext cx="12817813" cy="1586832"/>
            </a:xfrm>
            <a:custGeom>
              <a:avLst/>
              <a:gdLst/>
              <a:ahLst/>
              <a:cxnLst/>
              <a:rect l="l" t="t" r="r" b="b"/>
              <a:pathLst>
                <a:path w="12817813" h="1586832">
                  <a:moveTo>
                    <a:pt x="0" y="0"/>
                  </a:moveTo>
                  <a:lnTo>
                    <a:pt x="12817813" y="0"/>
                  </a:lnTo>
                  <a:lnTo>
                    <a:pt x="12817813" y="1586832"/>
                  </a:lnTo>
                  <a:lnTo>
                    <a:pt x="0" y="1586832"/>
                  </a:lnTo>
                  <a:close/>
                </a:path>
              </a:pathLst>
            </a:custGeom>
            <a:solidFill>
              <a:srgbClr val="000000">
                <a:alpha val="0"/>
              </a:srgbClr>
            </a:solidFill>
          </p:spPr>
        </p:sp>
        <p:sp>
          <p:nvSpPr>
            <p:cNvPr id="13" name="TextBox 13"/>
            <p:cNvSpPr txBox="1"/>
            <p:nvPr/>
          </p:nvSpPr>
          <p:spPr>
            <a:xfrm>
              <a:off x="0" y="-85725"/>
              <a:ext cx="13190738" cy="1672557"/>
            </a:xfrm>
            <a:prstGeom prst="rect">
              <a:avLst/>
            </a:prstGeom>
          </p:spPr>
          <p:txBody>
            <a:bodyPr lIns="0" tIns="0" rIns="0" bIns="0" rtlCol="0" anchor="t"/>
            <a:lstStyle/>
            <a:p>
              <a:pPr marL="647700" lvl="1" indent="-323850" algn="l">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メイン画面</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メイン画面上で検索、ログイン、会員登録、マイ情報など様々な情報にいつでもアクセス可能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4" name="Group 14"/>
          <p:cNvGrpSpPr/>
          <p:nvPr/>
        </p:nvGrpSpPr>
        <p:grpSpPr>
          <a:xfrm>
            <a:off x="7937748" y="5973763"/>
            <a:ext cx="8854519" cy="1508125"/>
            <a:chOff x="0" y="0"/>
            <a:chExt cx="11806026" cy="2010833"/>
          </a:xfrm>
        </p:grpSpPr>
        <p:sp>
          <p:nvSpPr>
            <p:cNvPr id="15" name="Freeform 15"/>
            <p:cNvSpPr/>
            <p:nvPr/>
          </p:nvSpPr>
          <p:spPr>
            <a:xfrm>
              <a:off x="0" y="0"/>
              <a:ext cx="11806026" cy="2010833"/>
            </a:xfrm>
            <a:custGeom>
              <a:avLst/>
              <a:gdLst/>
              <a:ahLst/>
              <a:cxnLst/>
              <a:rect l="l" t="t" r="r" b="b"/>
              <a:pathLst>
                <a:path w="11806026" h="2010833">
                  <a:moveTo>
                    <a:pt x="0" y="0"/>
                  </a:moveTo>
                  <a:lnTo>
                    <a:pt x="11806026" y="0"/>
                  </a:lnTo>
                  <a:lnTo>
                    <a:pt x="11806026" y="2010833"/>
                  </a:lnTo>
                  <a:lnTo>
                    <a:pt x="0" y="2010833"/>
                  </a:lnTo>
                  <a:close/>
                </a:path>
              </a:pathLst>
            </a:custGeom>
            <a:solidFill>
              <a:srgbClr val="000000">
                <a:alpha val="0"/>
              </a:srgbClr>
            </a:solidFill>
          </p:spPr>
        </p:sp>
        <p:sp>
          <p:nvSpPr>
            <p:cNvPr id="16" name="TextBox 16"/>
            <p:cNvSpPr txBox="1"/>
            <p:nvPr/>
          </p:nvSpPr>
          <p:spPr>
            <a:xfrm>
              <a:off x="0" y="-85725"/>
              <a:ext cx="11806026" cy="2096558"/>
            </a:xfrm>
            <a:prstGeom prst="rect">
              <a:avLst/>
            </a:prstGeom>
          </p:spPr>
          <p:txBody>
            <a:bodyPr lIns="0" tIns="0" rIns="0" bIns="0" rtlCol="0" anchor="t"/>
            <a:lstStyle/>
            <a:p>
              <a:pPr marL="647700" lvl="1" indent="-323850" algn="just">
                <a:lnSpc>
                  <a:spcPts val="4578"/>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映画情報</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人気映画、公開予定、高い評価順に並べられた映画情報を確認可能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grpSp>
        <p:nvGrpSpPr>
          <p:cNvPr id="17" name="Group 17"/>
          <p:cNvGrpSpPr/>
          <p:nvPr/>
        </p:nvGrpSpPr>
        <p:grpSpPr>
          <a:xfrm>
            <a:off x="7937748" y="7367588"/>
            <a:ext cx="9065075" cy="1508173"/>
            <a:chOff x="0" y="0"/>
            <a:chExt cx="12086767" cy="2010897"/>
          </a:xfrm>
        </p:grpSpPr>
        <p:sp>
          <p:nvSpPr>
            <p:cNvPr id="18" name="Freeform 18"/>
            <p:cNvSpPr/>
            <p:nvPr/>
          </p:nvSpPr>
          <p:spPr>
            <a:xfrm>
              <a:off x="0" y="0"/>
              <a:ext cx="12086767" cy="2010897"/>
            </a:xfrm>
            <a:custGeom>
              <a:avLst/>
              <a:gdLst/>
              <a:ahLst/>
              <a:cxnLst/>
              <a:rect l="l" t="t" r="r" b="b"/>
              <a:pathLst>
                <a:path w="12086767" h="2010897">
                  <a:moveTo>
                    <a:pt x="0" y="0"/>
                  </a:moveTo>
                  <a:lnTo>
                    <a:pt x="12086767" y="0"/>
                  </a:lnTo>
                  <a:lnTo>
                    <a:pt x="12086767" y="2010897"/>
                  </a:lnTo>
                  <a:lnTo>
                    <a:pt x="0" y="2010897"/>
                  </a:lnTo>
                  <a:close/>
                </a:path>
              </a:pathLst>
            </a:custGeom>
            <a:solidFill>
              <a:srgbClr val="000000">
                <a:alpha val="0"/>
              </a:srgbClr>
            </a:solidFill>
          </p:spPr>
        </p:sp>
        <p:sp>
          <p:nvSpPr>
            <p:cNvPr id="19" name="TextBox 19"/>
            <p:cNvSpPr txBox="1"/>
            <p:nvPr/>
          </p:nvSpPr>
          <p:spPr>
            <a:xfrm>
              <a:off x="0" y="-85725"/>
              <a:ext cx="12086767" cy="2096622"/>
            </a:xfrm>
            <a:prstGeom prst="rect">
              <a:avLst/>
            </a:prstGeom>
          </p:spPr>
          <p:txBody>
            <a:bodyPr lIns="0" tIns="0" rIns="0" bIns="0" rtlCol="0" anchor="t"/>
            <a:lstStyle/>
            <a:p>
              <a:pPr marL="647700" lvl="1" indent="-323850" algn="l">
                <a:lnSpc>
                  <a:spcPts val="4575"/>
                </a:lnSpc>
                <a:buFont typeface="Arial"/>
                <a:buChar char="•"/>
              </a:pP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スライダー</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スライダー</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(Slick)</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機能で映画情報を直観的に</a:t>
              </a:r>
              <a:r>
                <a:rPr lang="en-US" altLang="ja-JP"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5</a:t>
              </a:r>
              <a:r>
                <a:rPr lang="ja-JP" alt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rPr>
                <a:t>つずつ確認可能</a:t>
              </a:r>
              <a:endParaRPr lang="en-US" sz="3000" dirty="0">
                <a:solidFill>
                  <a:srgbClr val="FFFFFF"/>
                </a:solidFill>
                <a:latin typeface="BIZ UDGothic" panose="020B0400000000000000" pitchFamily="33" charset="-128"/>
                <a:ea typeface="BIZ UDGothic" panose="020B0400000000000000" pitchFamily="33" charset="-128"/>
                <a:cs typeface="Tlab 돋움 미디움"/>
                <a:sym typeface="Tlab 돋움 미디움"/>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8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34848"/>
            </a:solidFill>
          </p:spPr>
        </p:sp>
      </p:grpSp>
      <p:pic>
        <p:nvPicPr>
          <p:cNvPr id="4" name="Picture 4">
            <a:hlinkClick r:id="" action="ppaction://media"/>
          </p:cNvPr>
          <p:cNvPicPr>
            <a:picLocks noChangeAspect="1"/>
          </p:cNvPicPr>
          <p:nvPr>
            <a:videoFile r:link="rId1"/>
            <p:extLst>
              <p:ext uri="{DAA4B4D4-6D71-4841-9C94-3DE7FCFB9230}">
                <p14:media xmlns:p14="http://schemas.microsoft.com/office/powerpoint/2010/main" r:embed="rId2">
                  <p14:trim end="3691"/>
                </p14:media>
              </p:ext>
            </p:extLst>
          </p:nvPr>
        </p:nvPicPr>
        <p:blipFill>
          <a:blip r:embed="rId6"/>
          <a:srcRect/>
          <a:stretch>
            <a:fillRect/>
          </a:stretch>
        </p:blipFill>
        <p:spPr>
          <a:xfrm>
            <a:off x="0" y="-1039766"/>
            <a:ext cx="18288000" cy="9810750"/>
          </a:xfrm>
          <a:prstGeom prst="rect">
            <a:avLst/>
          </a:prstGeom>
        </p:spPr>
      </p:pic>
      <p:grpSp>
        <p:nvGrpSpPr>
          <p:cNvPr id="5" name="Group 5"/>
          <p:cNvGrpSpPr/>
          <p:nvPr/>
        </p:nvGrpSpPr>
        <p:grpSpPr>
          <a:xfrm>
            <a:off x="0" y="8743950"/>
            <a:ext cx="18288000" cy="1534565"/>
            <a:chOff x="0" y="0"/>
            <a:chExt cx="24384000" cy="2046087"/>
          </a:xfrm>
        </p:grpSpPr>
        <p:sp>
          <p:nvSpPr>
            <p:cNvPr id="6" name="Freeform 6"/>
            <p:cNvSpPr/>
            <p:nvPr/>
          </p:nvSpPr>
          <p:spPr>
            <a:xfrm>
              <a:off x="0" y="0"/>
              <a:ext cx="24384000" cy="2046087"/>
            </a:xfrm>
            <a:custGeom>
              <a:avLst/>
              <a:gdLst/>
              <a:ahLst/>
              <a:cxnLst/>
              <a:rect l="l" t="t" r="r" b="b"/>
              <a:pathLst>
                <a:path w="24384000" h="2046087">
                  <a:moveTo>
                    <a:pt x="0" y="0"/>
                  </a:moveTo>
                  <a:lnTo>
                    <a:pt x="24384000" y="0"/>
                  </a:lnTo>
                  <a:lnTo>
                    <a:pt x="24384000" y="2046087"/>
                  </a:lnTo>
                  <a:lnTo>
                    <a:pt x="0" y="2046087"/>
                  </a:lnTo>
                  <a:close/>
                </a:path>
              </a:pathLst>
            </a:custGeom>
            <a:solidFill>
              <a:srgbClr val="FFFFFF"/>
            </a:solidFill>
          </p:spPr>
        </p:sp>
      </p:grpSp>
      <p:pic>
        <p:nvPicPr>
          <p:cNvPr id="9" name="optimistic-life-149263">
            <a:hlinkClick r:id="" action="ppaction://media"/>
            <a:extLst>
              <a:ext uri="{FF2B5EF4-FFF2-40B4-BE49-F238E27FC236}">
                <a16:creationId xmlns:a16="http://schemas.microsoft.com/office/drawing/2014/main" id="{639AB7FA-D198-CC07-06CC-07CACE7ADE5E}"/>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6154400" y="6674146"/>
            <a:ext cx="1554163" cy="1554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58" fill="hold"/>
                                        <p:tgtEl>
                                          <p:spTgt spid="4"/>
                                        </p:tgtEl>
                                      </p:cBhvr>
                                    </p:cmd>
                                  </p:childTnLst>
                                </p:cTn>
                              </p:par>
                            </p:childTnLst>
                          </p:cTn>
                        </p:par>
                        <p:par>
                          <p:cTn id="7" fill="hold">
                            <p:stCondLst>
                              <p:cond delay="30858"/>
                            </p:stCondLst>
                            <p:childTnLst>
                              <p:par>
                                <p:cTn id="8" presetID="1" presetClass="mediacall" presetSubtype="0" fill="hold" nodeType="afterEffect">
                                  <p:stCondLst>
                                    <p:cond delay="0"/>
                                  </p:stCondLst>
                                  <p:childTnLst>
                                    <p:cmd type="call" cmd="playFrom(0.0)">
                                      <p:cBhvr>
                                        <p:cTn id="9" dur="1211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showWhenStopped="0">
                <p:cTn id="16" repeatCount="indefinite"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2309</Words>
  <Application>Microsoft Office PowerPoint</Application>
  <PresentationFormat>사용자 지정</PresentationFormat>
  <Paragraphs>147</Paragraphs>
  <Slides>31</Slides>
  <Notes>0</Notes>
  <HiddenSlides>0</HiddenSlides>
  <MMClips>21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31</vt:i4>
      </vt:variant>
    </vt:vector>
  </HeadingPairs>
  <TitlesOfParts>
    <vt:vector size="38" baseType="lpstr">
      <vt:lpstr>Calibri</vt:lpstr>
      <vt:lpstr>Tlab 돋움 미디움 Bold</vt:lpstr>
      <vt:lpstr>BIZ UDGothic</vt:lpstr>
      <vt:lpstr>210 밀레니얼</vt:lpstr>
      <vt:lpstr>Tlab 돋움 레귤러</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20250313 영화리뷰사이트_정민상.pptx</dc:title>
  <dc:creator>JSLHRD</dc:creator>
  <cp:lastModifiedBy>JSLHRD</cp:lastModifiedBy>
  <cp:revision>39</cp:revision>
  <dcterms:created xsi:type="dcterms:W3CDTF">2006-08-16T00:00:00Z</dcterms:created>
  <dcterms:modified xsi:type="dcterms:W3CDTF">2025-03-21T02:00:49Z</dcterms:modified>
  <dc:identifier>DAGhqBgOsRc</dc:identifier>
  <cp:contentStatus>최종본</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